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717" r:id="rId3"/>
    <p:sldId id="718" r:id="rId4"/>
    <p:sldId id="719" r:id="rId5"/>
    <p:sldId id="720" r:id="rId6"/>
    <p:sldId id="721" r:id="rId7"/>
    <p:sldId id="722" r:id="rId8"/>
    <p:sldId id="714" r:id="rId9"/>
    <p:sldId id="706" r:id="rId10"/>
    <p:sldId id="709" r:id="rId11"/>
    <p:sldId id="69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39DD4-0663-4484-AE96-1CBA6D43B89E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884CB-AC5F-477D-BBC6-4E7E6A10F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34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5369" y="1954639"/>
            <a:ext cx="10463443" cy="813603"/>
          </a:xfrm>
        </p:spPr>
        <p:txBody>
          <a:bodyPr lIns="0" tIns="0" anchor="t">
            <a:normAutofit/>
          </a:bodyPr>
          <a:lstStyle>
            <a:lvl1pPr algn="l">
              <a:defRPr sz="48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标题，方正兰亭中粗黑，</a:t>
            </a:r>
            <a:r>
              <a:rPr lang="en-US" altLang="zh-CN" dirty="0"/>
              <a:t>36pt</a:t>
            </a:r>
            <a:r>
              <a:rPr lang="zh-CN" altLang="en-US" dirty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4768" y="2966477"/>
            <a:ext cx="10464800" cy="2338916"/>
          </a:xfrm>
        </p:spPr>
        <p:txBody>
          <a:bodyPr lIns="0" tIns="0">
            <a:normAutofit/>
          </a:bodyPr>
          <a:lstStyle>
            <a:lvl1pPr marL="0" indent="0">
              <a:buNone/>
              <a:defRPr sz="32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98" y="244737"/>
            <a:ext cx="1376155" cy="3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7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9057"/>
            <a:ext cx="12192000" cy="4652059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0460403" y="6336118"/>
            <a:ext cx="1077551" cy="25654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0201" y="1954639"/>
            <a:ext cx="10463443" cy="813603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48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4800" dirty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4800" dirty="0">
                <a:effectLst/>
                <a:latin typeface="FZLTZCHJW--GB1-0" charset="-122"/>
              </a:rPr>
              <a:t>36pt</a:t>
            </a:r>
            <a:r>
              <a:rPr lang="zh-CN" altLang="en-US" sz="4800" dirty="0">
                <a:effectLst/>
                <a:latin typeface="FZLTZCHJW--GB1-0" charset="-122"/>
              </a:rPr>
              <a:t>，黑</a:t>
            </a:r>
            <a:r>
              <a:rPr lang="en-US" altLang="zh-CN" sz="4800" dirty="0">
                <a:effectLst/>
                <a:latin typeface="FZLTZCHJW--GB1-0" charset="-122"/>
              </a:rPr>
              <a:t>/</a:t>
            </a:r>
            <a:r>
              <a:rPr lang="zh-CN" altLang="en-US" sz="4800" dirty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966477"/>
            <a:ext cx="10464800" cy="2338916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32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98" y="244737"/>
            <a:ext cx="1376155" cy="3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4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488397"/>
            <a:ext cx="12192000" cy="46561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10201" y="1954639"/>
            <a:ext cx="10463443" cy="813603"/>
          </a:xfrm>
        </p:spPr>
        <p:txBody>
          <a:bodyPr lIns="0" tIns="0" anchor="t">
            <a:noAutofit/>
          </a:bodyPr>
          <a:lstStyle>
            <a:lvl1pPr algn="l">
              <a:defRPr sz="48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966477"/>
            <a:ext cx="10464800" cy="2338916"/>
          </a:xfrm>
        </p:spPr>
        <p:txBody>
          <a:bodyPr lIns="0" tIns="0">
            <a:noAutofit/>
          </a:bodyPr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副标题，方正兰亭中粗黑，</a:t>
            </a:r>
            <a:r>
              <a:rPr lang="en-US" altLang="zh-CN" dirty="0"/>
              <a:t>24pt</a:t>
            </a:r>
            <a:r>
              <a:rPr lang="zh-CN" altLang="en-US" dirty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460403" y="6336118"/>
            <a:ext cx="1077551" cy="25654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98" y="244737"/>
            <a:ext cx="1376155" cy="3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3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48131"/>
            <a:ext cx="10972800" cy="524036"/>
          </a:xfrm>
        </p:spPr>
        <p:txBody>
          <a:bodyPr lIns="0">
            <a:noAutofit/>
          </a:bodyPr>
          <a:lstStyle>
            <a:lvl1pPr marL="0" indent="0">
              <a:buNone/>
              <a:defRPr sz="1867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lvl="0"/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09600" y="1775375"/>
            <a:ext cx="10972800" cy="4392083"/>
          </a:xfrm>
        </p:spPr>
        <p:txBody>
          <a:bodyPr lIns="0" bIns="0" numCol="1">
            <a:noAutofit/>
          </a:bodyPr>
          <a:lstStyle>
            <a:lvl1pPr marL="237055" indent="-23705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67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 marL="831810" marR="0" indent="-22224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1867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2pPr>
            <a:lvl3pPr marL="1437145" marR="0" indent="-218007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1867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3pPr>
            <a:lvl4pPr marL="2031899" marR="0" indent="-20319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1867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4pPr>
            <a:lvl5pPr marL="2626653" marR="0" indent="-188374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1867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14pt. </a:t>
            </a:r>
            <a:endParaRPr lang="en-US" dirty="0"/>
          </a:p>
          <a:p>
            <a:pPr marL="831810" marR="0" lvl="1" indent="-22224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1437145" marR="0" lvl="2" indent="-218007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031899" marR="0" lvl="3" indent="-20319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  <a:p>
            <a:pPr marL="2626653" marR="0" lvl="4" indent="-188374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14pt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564672"/>
            <a:ext cx="10972800" cy="603984"/>
          </a:xfrm>
        </p:spPr>
        <p:txBody>
          <a:bodyPr lIns="0" tIns="0" bIns="0">
            <a:noAutofit/>
          </a:bodyPr>
          <a:lstStyle>
            <a:lvl1pPr algn="l">
              <a:defRPr sz="32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0460403" y="6336118"/>
            <a:ext cx="1077551" cy="25654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98" y="244737"/>
            <a:ext cx="1376155" cy="3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3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7" y="1744650"/>
            <a:ext cx="12191999" cy="4395805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2133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48131"/>
            <a:ext cx="10972800" cy="524036"/>
          </a:xfrm>
        </p:spPr>
        <p:txBody>
          <a:bodyPr lIns="0">
            <a:noAutofit/>
          </a:bodyPr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内页副标题，</a:t>
            </a:r>
            <a:r>
              <a:rPr lang="en-US" altLang="zh-CN" dirty="0"/>
              <a:t>14pt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564672"/>
            <a:ext cx="10972800" cy="603984"/>
          </a:xfrm>
        </p:spPr>
        <p:txBody>
          <a:bodyPr lIns="0" tIns="0" bIns="0">
            <a:noAutofit/>
          </a:bodyPr>
          <a:lstStyle>
            <a:lvl1pPr algn="l">
              <a:defRPr sz="32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内页标题，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60403" y="6336118"/>
            <a:ext cx="1077551" cy="25654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98" y="244737"/>
            <a:ext cx="1376155" cy="3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8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0460403" y="6336118"/>
            <a:ext cx="1077551" cy="25654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6095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309046" y="2398161"/>
            <a:ext cx="4239107" cy="1143000"/>
          </a:xfrm>
        </p:spPr>
        <p:txBody>
          <a:bodyPr tIns="0" rIns="0" bIns="0" anchor="t" anchorCtr="0">
            <a:noAutofit/>
          </a:bodyPr>
          <a:lstStyle>
            <a:lvl1pPr algn="l">
              <a:defRPr sz="4267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/>
              <a:t>分页标题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7441658" y="3114961"/>
            <a:ext cx="4106492" cy="2123809"/>
          </a:xfrm>
        </p:spPr>
        <p:txBody>
          <a:bodyPr lIns="0">
            <a:noAutofit/>
          </a:bodyPr>
          <a:lstStyle>
            <a:lvl1pPr marL="237055" marR="0" indent="-237055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2667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2667" b="0" i="0"/>
            </a:lvl2pPr>
            <a:lvl3pPr>
              <a:defRPr sz="2667" b="0" i="0"/>
            </a:lvl3pPr>
            <a:lvl4pPr>
              <a:defRPr sz="2667" b="0" i="0"/>
            </a:lvl4pPr>
            <a:lvl5pPr>
              <a:defRPr sz="2667" b="0" i="0"/>
            </a:lvl5pPr>
          </a:lstStyle>
          <a:p>
            <a:pPr lvl="0"/>
            <a:r>
              <a:rPr lang="zh-CN" altLang="en-US" dirty="0"/>
              <a:t>内文，</a:t>
            </a:r>
            <a:r>
              <a:rPr lang="en-US" altLang="zh-CN" dirty="0"/>
              <a:t>20pt</a:t>
            </a:r>
          </a:p>
          <a:p>
            <a:pPr marL="237055" marR="0" lvl="0" indent="-237055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237055" marR="0" lvl="0" indent="-237055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marL="237055" marR="0" lvl="0" indent="-237055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/>
              <a:t>内文，</a:t>
            </a:r>
            <a:r>
              <a:rPr lang="en-US" altLang="zh-CN" dirty="0"/>
              <a:t>20pt</a:t>
            </a:r>
            <a:endParaRPr lang="en-US" dirty="0"/>
          </a:p>
          <a:p>
            <a:pPr lvl="0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98" y="244737"/>
            <a:ext cx="1376155" cy="3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56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262861" y="5743847"/>
            <a:ext cx="5666283" cy="75623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67" b="1" spc="133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OPPO</a:t>
            </a:r>
            <a:r>
              <a:rPr lang="zh-TW" altLang="en-US" sz="1067" spc="133" dirty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广东移动通信有限公司</a:t>
            </a:r>
            <a:endParaRPr lang="en-US" sz="1067" spc="133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1067" spc="133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1067" spc="133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998" y="244737"/>
            <a:ext cx="1376155" cy="3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1B31E-3279-4166-B506-A7E731F7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42A478-5783-4755-81EC-32E2D72B4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0749C-D64E-4070-A228-2E1AC89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DEC2-140B-4FEA-84B1-3E0E304DE4D1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D606B-A91F-462C-B57D-A7AD439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FB819-0624-4444-A71A-91C5F28A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F930-F5AC-4AB4-82F1-9DA12838E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8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9" y="6338787"/>
            <a:ext cx="1188583" cy="2826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8301" y="254497"/>
            <a:ext cx="11420888" cy="803837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32166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5DFBE592-18C2-4087-B82F-0A290F04D4EE}"/>
              </a:ext>
            </a:extLst>
          </p:cNvPr>
          <p:cNvSpPr/>
          <p:nvPr userDrawn="1"/>
        </p:nvSpPr>
        <p:spPr>
          <a:xfrm>
            <a:off x="80433" y="6450301"/>
            <a:ext cx="11211149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B3B7700B-65F5-4435-A10D-E8F46DBE9FBB}"/>
              </a:ext>
            </a:extLst>
          </p:cNvPr>
          <p:cNvSpPr/>
          <p:nvPr userDrawn="1"/>
        </p:nvSpPr>
        <p:spPr>
          <a:xfrm>
            <a:off x="11677475" y="6450301"/>
            <a:ext cx="444617" cy="0"/>
          </a:xfrm>
          <a:prstGeom prst="line">
            <a:avLst/>
          </a:prstGeom>
          <a:ln w="25400">
            <a:solidFill>
              <a:srgbClr val="CACAC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334638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</p:titleStyle>
    <p:bodyStyle>
      <a:lvl1pPr marL="457178" indent="-457178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990550" indent="-380981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1523925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2743062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D0B77-0B5B-45FE-98C8-EA55DF95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76" y="1548579"/>
            <a:ext cx="11098317" cy="113466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825500">
              <a:spcBef>
                <a:spcPts val="0"/>
              </a:spcBef>
            </a:pPr>
            <a:r>
              <a:rPr lang="en-US" altLang="zh-CN" sz="3200" dirty="0">
                <a:solidFill>
                  <a:srgbClr val="046A38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  <a:t>NAME</a:t>
            </a:r>
            <a:br>
              <a:rPr lang="en-US" altLang="zh-CN" sz="3200" b="1" dirty="0">
                <a:solidFill>
                  <a:srgbClr val="046A38"/>
                </a:solidFill>
                <a:latin typeface="等线" panose="02010600030101010101" pitchFamily="2" charset="-122"/>
                <a:ea typeface="等线" panose="02010600030101010101" pitchFamily="2" charset="-122"/>
                <a:sym typeface="Helvetica Neue"/>
              </a:rPr>
            </a:br>
            <a:endParaRPr lang="zh-CN" altLang="en-US" sz="3200" b="1" dirty="0">
              <a:solidFill>
                <a:srgbClr val="046A38"/>
              </a:solidFill>
              <a:latin typeface="等线" panose="02010600030101010101" pitchFamily="2" charset="-122"/>
              <a:ea typeface="等线" panose="02010600030101010101" pitchFamily="2" charset="-122"/>
              <a:sym typeface="Helvetica Neue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9ECA46-9BB5-4E23-8B4C-649A92FE16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0635" y="4476755"/>
            <a:ext cx="10464800" cy="129116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Yuchen Yang, Jiafei Xu, </a:t>
            </a:r>
            <a:r>
              <a:rPr lang="en-US" altLang="zh-CN" sz="1600" b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Xudong</a:t>
            </a:r>
            <a:r>
              <a:rPr lang="en-US" altLang="zh-CN" sz="1600" b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Zhang</a:t>
            </a:r>
            <a:r>
              <a:rPr lang="zh-CN" altLang="en-US" sz="1600" baseline="300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r>
              <a:rPr lang="en-US" altLang="zh-CN" sz="1600" b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en-US" altLang="zh-CN" sz="1600" b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Shuang</a:t>
            </a:r>
            <a:r>
              <a:rPr lang="en-US" altLang="zh-CN" sz="1600" b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Gao, Kun Jiang, </a:t>
            </a:r>
            <a:r>
              <a:rPr lang="en-US" altLang="zh-CN" sz="1600" b="0" dirty="0" err="1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Jijunnan</a:t>
            </a:r>
            <a:r>
              <a:rPr lang="en-US" altLang="zh-CN" sz="1600" b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Li, Yandong Guo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OPPO Research Institute</a:t>
            </a:r>
            <a:endParaRPr lang="zh-CN" altLang="en-US" sz="1800" b="0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E9959AD-6FDB-42C5-B17E-41197ECC07B4}"/>
              </a:ext>
            </a:extLst>
          </p:cNvPr>
          <p:cNvCxnSpPr>
            <a:cxnSpLocks/>
          </p:cNvCxnSpPr>
          <p:nvPr/>
        </p:nvCxnSpPr>
        <p:spPr>
          <a:xfrm>
            <a:off x="31173" y="6452754"/>
            <a:ext cx="12115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25591F2-C58E-46EE-A973-E491C38FE9AE}"/>
              </a:ext>
            </a:extLst>
          </p:cNvPr>
          <p:cNvSpPr txBox="1"/>
          <p:nvPr/>
        </p:nvSpPr>
        <p:spPr>
          <a:xfrm>
            <a:off x="1754820" y="5495576"/>
            <a:ext cx="8167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*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indicates corresponding author. Contact: zhangxudong@oppo.com</a:t>
            </a:r>
          </a:p>
          <a:p>
            <a:pPr algn="ctr"/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All authors are with OPPO Research Institute, Shanghai, China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60D837-5028-4992-AC36-2B6AA21E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76600" cy="762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3533B8-BAF1-4BCA-ADA5-DAFCB32A7E7D}"/>
              </a:ext>
            </a:extLst>
          </p:cNvPr>
          <p:cNvSpPr txBox="1"/>
          <p:nvPr/>
        </p:nvSpPr>
        <p:spPr>
          <a:xfrm>
            <a:off x="2361635" y="2859179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ICCV 2021 Workshop on </a:t>
            </a:r>
          </a:p>
          <a:p>
            <a:pPr algn="ctr"/>
            <a:r>
              <a:rPr lang="en-US" altLang="zh-CN" sz="2400" dirty="0"/>
              <a:t>Map-Based Localization for Autonomous Driving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1009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CE17F-F08A-4FEF-B34F-20B8AB02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2747"/>
            <a:ext cx="10972800" cy="603984"/>
          </a:xfrm>
        </p:spPr>
        <p:txBody>
          <a:bodyPr/>
          <a:lstStyle/>
          <a:p>
            <a:r>
              <a:rPr lang="en-US" altLang="zh-CN" dirty="0"/>
              <a:t>Summary and outlook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10D8E4-0DBC-47E8-83B2-F9D2F9717ABF}"/>
              </a:ext>
            </a:extLst>
          </p:cNvPr>
          <p:cNvSpPr/>
          <p:nvPr/>
        </p:nvSpPr>
        <p:spPr>
          <a:xfrm>
            <a:off x="609600" y="1149801"/>
            <a:ext cx="7890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Advantages: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Use simple localization pipeline and SLAM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Use SLAM to improve image retrieval and sequential localization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Limitations: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Low efficiency of the localization algorithm</a:t>
            </a:r>
          </a:p>
          <a:p>
            <a:pPr marL="342900" indent="-342900">
              <a:buAutoNum type="arabicPeriod"/>
            </a:pPr>
            <a:r>
              <a:rPr lang="en-US" altLang="zh-CN" dirty="0"/>
              <a:t>Localization cannot run online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Future work: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Solve limitations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Tightly couple SLAM and visual localization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Integrate more sensors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73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6">
            <a:extLst>
              <a:ext uri="{FF2B5EF4-FFF2-40B4-BE49-F238E27FC236}">
                <a16:creationId xmlns:a16="http://schemas.microsoft.com/office/drawing/2014/main" id="{F7B5BA49-C0BC-4D44-8097-3253E547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00" y="2615397"/>
            <a:ext cx="3846275" cy="813603"/>
          </a:xfrm>
        </p:spPr>
        <p:txBody>
          <a:bodyPr/>
          <a:lstStyle/>
          <a:p>
            <a:r>
              <a:rPr lang="en-US" altLang="zh-CN" sz="4000" b="0" dirty="0">
                <a:latin typeface="Myriad Pro" panose="020B0503030403020204" pitchFamily="34" charset="0"/>
              </a:rPr>
              <a:t>Thank you</a:t>
            </a:r>
            <a:br>
              <a:rPr lang="en-US" altLang="zh-CN" sz="4000" b="0" dirty="0">
                <a:latin typeface="Myriad Pro" panose="020B0503030403020204" pitchFamily="34" charset="0"/>
              </a:rPr>
            </a:br>
            <a:br>
              <a:rPr lang="en-US" altLang="zh-CN" sz="4000" b="0" dirty="0">
                <a:latin typeface="Myriad Pro" panose="020B0503030403020204" pitchFamily="34" charset="0"/>
              </a:rPr>
            </a:br>
            <a:endParaRPr lang="zh-CN" altLang="en-US" sz="4000" b="0" dirty="0">
              <a:latin typeface="Myriad Pro" panose="020B0503030403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5F7A79-3A31-47AD-B8BB-6BE12945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76600" cy="76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00" y="4413379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yangyuchen@oppo.com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51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/>
          <p:cNvGrpSpPr/>
          <p:nvPr/>
        </p:nvGrpSpPr>
        <p:grpSpPr>
          <a:xfrm>
            <a:off x="245292" y="1339018"/>
            <a:ext cx="8273557" cy="4949813"/>
            <a:chOff x="245292" y="1367011"/>
            <a:chExt cx="8273557" cy="4949813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245292" y="1367011"/>
              <a:ext cx="8273557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245292" y="1367011"/>
              <a:ext cx="0" cy="4949813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245292" y="6316824"/>
              <a:ext cx="6584717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6830008" y="3690294"/>
              <a:ext cx="1" cy="262653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6830008" y="3690294"/>
              <a:ext cx="1688841" cy="0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8518849" y="1382275"/>
              <a:ext cx="0" cy="2323283"/>
            </a:xfrm>
            <a:prstGeom prst="line">
              <a:avLst/>
            </a:prstGeom>
            <a:ln w="381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pipeline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209064" y="164956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Localization</a:t>
            </a:r>
            <a:endParaRPr lang="zh-CN" altLang="en-US" b="1" dirty="0"/>
          </a:p>
        </p:txBody>
      </p:sp>
      <p:sp>
        <p:nvSpPr>
          <p:cNvPr id="21" name="圆角矩形 20"/>
          <p:cNvSpPr/>
          <p:nvPr/>
        </p:nvSpPr>
        <p:spPr>
          <a:xfrm>
            <a:off x="2889950" y="4626301"/>
            <a:ext cx="1225954" cy="43686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Local feature extraction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889950" y="5144982"/>
            <a:ext cx="1225954" cy="43686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Semantic segmentation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889950" y="5663663"/>
            <a:ext cx="1225954" cy="43686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SfM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reconstruction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913" y="4336397"/>
            <a:ext cx="1902248" cy="1453545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2889950" y="4109417"/>
            <a:ext cx="1225954" cy="43686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Global feature extraction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2389789" y="4570625"/>
            <a:ext cx="349136" cy="459193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4208900" y="4850666"/>
            <a:ext cx="349136" cy="459193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25929" y="523220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Database images</a:t>
            </a:r>
            <a:endParaRPr lang="zh-CN" altLang="en-US" sz="140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6" y="4160733"/>
            <a:ext cx="1356183" cy="67900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37" y="4349506"/>
            <a:ext cx="1356183" cy="67900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05" y="4507498"/>
            <a:ext cx="1356183" cy="68174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58" y="1792645"/>
            <a:ext cx="1350449" cy="677498"/>
          </a:xfrm>
          <a:prstGeom prst="rect">
            <a:avLst/>
          </a:prstGeom>
        </p:spPr>
      </p:pic>
      <p:sp>
        <p:nvSpPr>
          <p:cNvPr id="34" name="圆角矩形 33"/>
          <p:cNvSpPr/>
          <p:nvPr/>
        </p:nvSpPr>
        <p:spPr>
          <a:xfrm>
            <a:off x="2307775" y="2037866"/>
            <a:ext cx="1225954" cy="43686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Global feature extraction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303858" y="2735103"/>
            <a:ext cx="1225954" cy="58739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Local feature extraction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1851681" y="2347641"/>
            <a:ext cx="349136" cy="459193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3770971" y="2037865"/>
            <a:ext cx="1680216" cy="43686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Image retrieval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770971" y="2726731"/>
            <a:ext cx="1680216" cy="59577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Feature matching &amp;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Semantic label check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35" idx="3"/>
            <a:endCxn id="39" idx="1"/>
          </p:cNvCxnSpPr>
          <p:nvPr/>
        </p:nvCxnSpPr>
        <p:spPr>
          <a:xfrm flipV="1">
            <a:off x="3529812" y="3024617"/>
            <a:ext cx="241159" cy="4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4" idx="3"/>
            <a:endCxn id="38" idx="1"/>
          </p:cNvCxnSpPr>
          <p:nvPr/>
        </p:nvCxnSpPr>
        <p:spPr>
          <a:xfrm flipV="1">
            <a:off x="3533729" y="2256300"/>
            <a:ext cx="2372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8" idx="2"/>
            <a:endCxn id="39" idx="0"/>
          </p:cNvCxnSpPr>
          <p:nvPr/>
        </p:nvCxnSpPr>
        <p:spPr>
          <a:xfrm>
            <a:off x="4611079" y="2474734"/>
            <a:ext cx="0" cy="251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24" y="2735103"/>
            <a:ext cx="1350234" cy="672844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75615" y="2457251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Query image</a:t>
            </a:r>
            <a:endParaRPr lang="zh-CN" altLang="en-US" sz="1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614274" y="338251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Semantic</a:t>
            </a:r>
            <a:endParaRPr lang="zh-CN" altLang="en-US" sz="1400" dirty="0"/>
          </a:p>
        </p:txBody>
      </p:sp>
      <p:sp>
        <p:nvSpPr>
          <p:cNvPr id="45" name="圆角矩形 44"/>
          <p:cNvSpPr/>
          <p:nvPr/>
        </p:nvSpPr>
        <p:spPr>
          <a:xfrm>
            <a:off x="5698938" y="2727277"/>
            <a:ext cx="1225954" cy="59358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PNP RANSAC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/>
          <p:cNvCxnSpPr>
            <a:stCxn id="39" idx="3"/>
            <a:endCxn id="45" idx="1"/>
          </p:cNvCxnSpPr>
          <p:nvPr/>
        </p:nvCxnSpPr>
        <p:spPr>
          <a:xfrm flipV="1">
            <a:off x="5451187" y="3024069"/>
            <a:ext cx="247751" cy="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50666" y="135428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RLOCS</a:t>
            </a:r>
            <a:r>
              <a:rPr lang="en-US" altLang="zh-CN" baseline="30000" dirty="0"/>
              <a:t>[1]</a:t>
            </a:r>
            <a:endParaRPr lang="zh-CN" alt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113" y="6465686"/>
            <a:ext cx="75151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[1] Zhou Y, Fan H, Gao S, et al. Retrieval and Localization with Observation Constraints[J]. </a:t>
            </a:r>
            <a:r>
              <a:rPr lang="en-US" altLang="zh-CN" sz="1000" dirty="0" err="1"/>
              <a:t>arXiv</a:t>
            </a:r>
            <a:r>
              <a:rPr lang="en-US" altLang="zh-CN" sz="1000" dirty="0"/>
              <a:t> preprint arXiv:2108.08516, 2021.</a:t>
            </a:r>
            <a:endParaRPr lang="zh-CN" altLang="en-US" sz="1000" dirty="0"/>
          </a:p>
        </p:txBody>
      </p:sp>
      <p:sp>
        <p:nvSpPr>
          <p:cNvPr id="52" name="圆角矩形 51"/>
          <p:cNvSpPr/>
          <p:nvPr/>
        </p:nvSpPr>
        <p:spPr>
          <a:xfrm>
            <a:off x="10530968" y="2037865"/>
            <a:ext cx="1225954" cy="4368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Relative camera pose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9125849" y="2037865"/>
            <a:ext cx="1225954" cy="4368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Image retrieval filter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53" idx="1"/>
            <a:endCxn id="38" idx="3"/>
          </p:cNvCxnSpPr>
          <p:nvPr/>
        </p:nvCxnSpPr>
        <p:spPr>
          <a:xfrm flipH="1">
            <a:off x="5451187" y="2256300"/>
            <a:ext cx="36746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10530968" y="1431130"/>
            <a:ext cx="1225954" cy="4368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SLAM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59" name="直接箭头连接符 58"/>
          <p:cNvCxnSpPr>
            <a:stCxn id="57" idx="2"/>
            <a:endCxn id="52" idx="0"/>
          </p:cNvCxnSpPr>
          <p:nvPr/>
        </p:nvCxnSpPr>
        <p:spPr>
          <a:xfrm>
            <a:off x="11143945" y="1867999"/>
            <a:ext cx="0" cy="169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7172643" y="4133756"/>
            <a:ext cx="1225954" cy="4368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Database extension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9495269" y="4865329"/>
            <a:ext cx="1225954" cy="4368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Loose coupling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64"/>
          <p:cNvCxnSpPr>
            <a:stCxn id="45" idx="3"/>
            <a:endCxn id="69" idx="1"/>
          </p:cNvCxnSpPr>
          <p:nvPr/>
        </p:nvCxnSpPr>
        <p:spPr>
          <a:xfrm>
            <a:off x="6924892" y="3024069"/>
            <a:ext cx="24775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7172643" y="2726731"/>
            <a:ext cx="1225954" cy="5946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Camera pose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7172608" y="4861827"/>
            <a:ext cx="1225954" cy="4368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Re-localize failed cases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直接箭头连接符 78"/>
          <p:cNvCxnSpPr>
            <a:stCxn id="62" idx="2"/>
            <a:endCxn id="78" idx="0"/>
          </p:cNvCxnSpPr>
          <p:nvPr/>
        </p:nvCxnSpPr>
        <p:spPr>
          <a:xfrm flipH="1">
            <a:off x="7785585" y="4570625"/>
            <a:ext cx="35" cy="291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肘形连接符 85"/>
          <p:cNvCxnSpPr>
            <a:stCxn id="52" idx="2"/>
            <a:endCxn id="63" idx="3"/>
          </p:cNvCxnSpPr>
          <p:nvPr/>
        </p:nvCxnSpPr>
        <p:spPr>
          <a:xfrm rot="5400000">
            <a:off x="9628069" y="3567888"/>
            <a:ext cx="2609030" cy="4227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78" idx="3"/>
            <a:endCxn id="63" idx="1"/>
          </p:cNvCxnSpPr>
          <p:nvPr/>
        </p:nvCxnSpPr>
        <p:spPr>
          <a:xfrm>
            <a:off x="8398562" y="5080262"/>
            <a:ext cx="1096707" cy="3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63" idx="2"/>
            <a:endCxn id="94" idx="0"/>
          </p:cNvCxnSpPr>
          <p:nvPr/>
        </p:nvCxnSpPr>
        <p:spPr>
          <a:xfrm>
            <a:off x="10108246" y="5302198"/>
            <a:ext cx="0" cy="353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圆角矩形 93"/>
          <p:cNvSpPr/>
          <p:nvPr/>
        </p:nvSpPr>
        <p:spPr>
          <a:xfrm>
            <a:off x="9495269" y="5655777"/>
            <a:ext cx="1225954" cy="4368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Final pose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1" name="直接箭头连接符 100"/>
          <p:cNvCxnSpPr>
            <a:stCxn id="52" idx="1"/>
            <a:endCxn id="53" idx="3"/>
          </p:cNvCxnSpPr>
          <p:nvPr/>
        </p:nvCxnSpPr>
        <p:spPr>
          <a:xfrm flipH="1">
            <a:off x="10351803" y="2256300"/>
            <a:ext cx="179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69" idx="2"/>
            <a:endCxn id="62" idx="0"/>
          </p:cNvCxnSpPr>
          <p:nvPr/>
        </p:nvCxnSpPr>
        <p:spPr>
          <a:xfrm>
            <a:off x="7785620" y="3321408"/>
            <a:ext cx="0" cy="812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肘形连接符 106"/>
          <p:cNvCxnSpPr>
            <a:stCxn id="69" idx="3"/>
            <a:endCxn id="63" idx="0"/>
          </p:cNvCxnSpPr>
          <p:nvPr/>
        </p:nvCxnSpPr>
        <p:spPr>
          <a:xfrm>
            <a:off x="8398597" y="3024070"/>
            <a:ext cx="1709649" cy="184125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3957555" y="37034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Mapping</a:t>
            </a:r>
            <a:endParaRPr lang="zh-CN" altLang="en-US" b="1" dirty="0"/>
          </a:p>
        </p:txBody>
      </p:sp>
      <p:grpSp>
        <p:nvGrpSpPr>
          <p:cNvPr id="180" name="组合 179"/>
          <p:cNvGrpSpPr/>
          <p:nvPr/>
        </p:nvGrpSpPr>
        <p:grpSpPr>
          <a:xfrm>
            <a:off x="6961646" y="1339018"/>
            <a:ext cx="4981575" cy="4949813"/>
            <a:chOff x="6961646" y="1339018"/>
            <a:chExt cx="4981575" cy="4949813"/>
          </a:xfrm>
        </p:grpSpPr>
        <p:cxnSp>
          <p:nvCxnSpPr>
            <p:cNvPr id="155" name="直接连接符 154"/>
            <p:cNvCxnSpPr/>
            <p:nvPr/>
          </p:nvCxnSpPr>
          <p:spPr>
            <a:xfrm>
              <a:off x="8677338" y="1339018"/>
              <a:ext cx="3256515" cy="15264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8677338" y="1354282"/>
              <a:ext cx="0" cy="2459642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>
              <a:off x="6961646" y="3813924"/>
              <a:ext cx="1715692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6961646" y="3813924"/>
              <a:ext cx="0" cy="2474907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H="1">
              <a:off x="6961646" y="6288831"/>
              <a:ext cx="4981575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H="1" flipV="1">
              <a:off x="11933854" y="1339019"/>
              <a:ext cx="0" cy="4949812"/>
            </a:xfrm>
            <a:prstGeom prst="line">
              <a:avLst/>
            </a:prstGeom>
            <a:ln w="38100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文本框 180"/>
          <p:cNvSpPr txBox="1"/>
          <p:nvPr/>
        </p:nvSpPr>
        <p:spPr>
          <a:xfrm>
            <a:off x="8695782" y="1355749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Sequential</a:t>
            </a:r>
          </a:p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localizer</a:t>
            </a:r>
            <a:endParaRPr lang="zh-CN" altLang="en-US" b="1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4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RLOCS-Mapping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30" idx="3"/>
            <a:endCxn id="10" idx="1"/>
          </p:cNvCxnSpPr>
          <p:nvPr/>
        </p:nvCxnSpPr>
        <p:spPr>
          <a:xfrm>
            <a:off x="4219337" y="3018263"/>
            <a:ext cx="1224792" cy="454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5565060" y="2178144"/>
            <a:ext cx="1450736" cy="56748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NN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matching</a:t>
            </a:r>
          </a:p>
        </p:txBody>
      </p:sp>
      <p:cxnSp>
        <p:nvCxnSpPr>
          <p:cNvPr id="8" name="直接箭头连接符 7"/>
          <p:cNvCxnSpPr>
            <a:stCxn id="10" idx="3"/>
          </p:cNvCxnSpPr>
          <p:nvPr/>
        </p:nvCxnSpPr>
        <p:spPr>
          <a:xfrm flipV="1">
            <a:off x="7154859" y="3022570"/>
            <a:ext cx="314587" cy="2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5565059" y="2894427"/>
            <a:ext cx="1451211" cy="67563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Geometric Constraint</a:t>
            </a:r>
          </a:p>
        </p:txBody>
      </p:sp>
      <p:sp>
        <p:nvSpPr>
          <p:cNvPr id="10" name="矩形 9"/>
          <p:cNvSpPr/>
          <p:nvPr/>
        </p:nvSpPr>
        <p:spPr>
          <a:xfrm>
            <a:off x="5444129" y="2110789"/>
            <a:ext cx="1710730" cy="1824038"/>
          </a:xfrm>
          <a:prstGeom prst="rect">
            <a:avLst/>
          </a:prstGeom>
          <a:noFill/>
          <a:ln w="22225">
            <a:solidFill>
              <a:srgbClr val="177B3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5609646" y="3623237"/>
            <a:ext cx="1379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Feature matching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469446" y="2697016"/>
            <a:ext cx="1571471" cy="6702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Colmap SfM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reconstruction</a:t>
            </a:r>
          </a:p>
        </p:txBody>
      </p:sp>
      <p:cxnSp>
        <p:nvCxnSpPr>
          <p:cNvPr id="14" name="直接箭头连接符 13"/>
          <p:cNvCxnSpPr>
            <a:stCxn id="13" idx="3"/>
            <a:endCxn id="84" idx="1"/>
          </p:cNvCxnSpPr>
          <p:nvPr/>
        </p:nvCxnSpPr>
        <p:spPr>
          <a:xfrm>
            <a:off x="9040917" y="3032134"/>
            <a:ext cx="46495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746734" y="2752791"/>
            <a:ext cx="1472603" cy="53094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ym typeface="+mn-ea"/>
              </a:rPr>
              <a:t>Superpoint</a:t>
            </a:r>
            <a:r>
              <a:rPr lang="en-US" altLang="zh-CN" sz="1600" baseline="30000" dirty="0">
                <a:sym typeface="+mn-ea"/>
              </a:rPr>
              <a:t>[2]</a:t>
            </a:r>
            <a:endParaRPr lang="en-US" altLang="zh-CN" sz="1600" baseline="30000" dirty="0"/>
          </a:p>
        </p:txBody>
      </p:sp>
      <p:sp>
        <p:nvSpPr>
          <p:cNvPr id="31" name="圆角矩形 30"/>
          <p:cNvSpPr/>
          <p:nvPr/>
        </p:nvSpPr>
        <p:spPr>
          <a:xfrm>
            <a:off x="2740540" y="4096200"/>
            <a:ext cx="1248728" cy="53939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NetVLAD</a:t>
            </a:r>
            <a:r>
              <a:rPr lang="en-US" altLang="zh-CN" sz="1600" baseline="30000" dirty="0">
                <a:sym typeface="+mn-ea"/>
              </a:rPr>
              <a:t>[3]</a:t>
            </a:r>
            <a:endParaRPr lang="en-US" altLang="zh-CN" sz="1600" dirty="0"/>
          </a:p>
        </p:txBody>
      </p:sp>
      <p:sp>
        <p:nvSpPr>
          <p:cNvPr id="32" name="圆角矩形 31"/>
          <p:cNvSpPr/>
          <p:nvPr/>
        </p:nvSpPr>
        <p:spPr>
          <a:xfrm>
            <a:off x="2740540" y="1424433"/>
            <a:ext cx="3091339" cy="6045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Camera Intrinsic &amp; </a:t>
            </a:r>
          </a:p>
          <a:p>
            <a:pPr algn="ctr"/>
            <a:r>
              <a:rPr lang="en-US" altLang="zh-CN" sz="1600" dirty="0"/>
              <a:t>Image Extrinsic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45724" y="2586650"/>
            <a:ext cx="79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Input</a:t>
            </a:r>
            <a:r>
              <a:rPr lang="zh-CN" altLang="en-US" sz="1400" dirty="0"/>
              <a:t>①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948377" y="1391998"/>
            <a:ext cx="792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Input</a:t>
            </a:r>
            <a:r>
              <a:rPr lang="zh-CN" altLang="en-US" sz="1400" dirty="0"/>
              <a:t>②</a:t>
            </a:r>
          </a:p>
        </p:txBody>
      </p:sp>
      <p:cxnSp>
        <p:nvCxnSpPr>
          <p:cNvPr id="50" name="直接箭头连接符 49"/>
          <p:cNvCxnSpPr>
            <a:stCxn id="31" idx="3"/>
            <a:endCxn id="52" idx="1"/>
          </p:cNvCxnSpPr>
          <p:nvPr/>
        </p:nvCxnSpPr>
        <p:spPr>
          <a:xfrm flipV="1">
            <a:off x="3989268" y="4365119"/>
            <a:ext cx="279353" cy="7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4268621" y="4096199"/>
            <a:ext cx="1183935" cy="5378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Image pairs</a:t>
            </a:r>
          </a:p>
        </p:txBody>
      </p:sp>
      <p:cxnSp>
        <p:nvCxnSpPr>
          <p:cNvPr id="57" name="直接箭头连接符 56"/>
          <p:cNvCxnSpPr>
            <a:stCxn id="52" idx="0"/>
          </p:cNvCxnSpPr>
          <p:nvPr/>
        </p:nvCxnSpPr>
        <p:spPr>
          <a:xfrm flipV="1">
            <a:off x="4860589" y="3032134"/>
            <a:ext cx="660" cy="106406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439237" y="401570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Database images</a:t>
            </a:r>
            <a:endParaRPr lang="zh-CN" altLang="en-US" sz="1400" dirty="0"/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4" y="2944231"/>
            <a:ext cx="1356183" cy="679006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45" y="3133004"/>
            <a:ext cx="1356183" cy="679009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3" y="3290996"/>
            <a:ext cx="1356183" cy="681747"/>
          </a:xfrm>
          <a:prstGeom prst="rect">
            <a:avLst/>
          </a:prstGeom>
        </p:spPr>
      </p:pic>
      <p:sp>
        <p:nvSpPr>
          <p:cNvPr id="77" name="圆角矩形 76"/>
          <p:cNvSpPr/>
          <p:nvPr/>
        </p:nvSpPr>
        <p:spPr>
          <a:xfrm>
            <a:off x="2740540" y="4885280"/>
            <a:ext cx="1644848" cy="76044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ym typeface="+mn-ea"/>
              </a:rPr>
              <a:t>BiSeNet</a:t>
            </a:r>
            <a:r>
              <a:rPr lang="en-US" altLang="zh-CN" sz="1600" baseline="30000" dirty="0">
                <a:sym typeface="+mn-ea"/>
              </a:rPr>
              <a:t>[4]</a:t>
            </a:r>
            <a:endParaRPr lang="en-US" altLang="zh-CN" sz="1600" dirty="0">
              <a:sym typeface="+mn-ea"/>
            </a:endParaRPr>
          </a:p>
          <a:p>
            <a:pPr algn="ctr"/>
            <a:r>
              <a:rPr lang="en-US" altLang="zh-CN" sz="1600" dirty="0">
                <a:sym typeface="+mn-ea"/>
              </a:rPr>
              <a:t>(pre-trained on cityscape)</a:t>
            </a: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74" y="2305361"/>
            <a:ext cx="1902248" cy="145354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12" y="4915516"/>
            <a:ext cx="1356183" cy="678092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878" y="5057510"/>
            <a:ext cx="1375204" cy="685279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532" y="5270990"/>
            <a:ext cx="1318221" cy="654657"/>
          </a:xfrm>
          <a:prstGeom prst="rect">
            <a:avLst/>
          </a:prstGeom>
        </p:spPr>
      </p:pic>
      <p:cxnSp>
        <p:nvCxnSpPr>
          <p:cNvPr id="89" name="直接箭头连接符 88"/>
          <p:cNvCxnSpPr>
            <a:stCxn id="77" idx="3"/>
            <a:endCxn id="85" idx="1"/>
          </p:cNvCxnSpPr>
          <p:nvPr/>
        </p:nvCxnSpPr>
        <p:spPr>
          <a:xfrm flipV="1">
            <a:off x="4385388" y="5254562"/>
            <a:ext cx="1274224" cy="109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stCxn id="73" idx="3"/>
            <a:endCxn id="31" idx="1"/>
          </p:cNvCxnSpPr>
          <p:nvPr/>
        </p:nvCxnSpPr>
        <p:spPr>
          <a:xfrm>
            <a:off x="2050796" y="3631870"/>
            <a:ext cx="689744" cy="7340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肘形连接符 96"/>
          <p:cNvCxnSpPr>
            <a:stCxn id="73" idx="3"/>
            <a:endCxn id="77" idx="1"/>
          </p:cNvCxnSpPr>
          <p:nvPr/>
        </p:nvCxnSpPr>
        <p:spPr>
          <a:xfrm>
            <a:off x="2050796" y="3631870"/>
            <a:ext cx="689744" cy="16336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肘形连接符 99"/>
          <p:cNvCxnSpPr>
            <a:stCxn id="73" idx="3"/>
            <a:endCxn id="30" idx="1"/>
          </p:cNvCxnSpPr>
          <p:nvPr/>
        </p:nvCxnSpPr>
        <p:spPr>
          <a:xfrm flipV="1">
            <a:off x="2050796" y="3018263"/>
            <a:ext cx="695938" cy="6136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32" idx="3"/>
            <a:endCxn id="13" idx="0"/>
          </p:cNvCxnSpPr>
          <p:nvPr/>
        </p:nvCxnSpPr>
        <p:spPr>
          <a:xfrm>
            <a:off x="5831879" y="1726698"/>
            <a:ext cx="2423303" cy="9703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肘形连接符 105"/>
          <p:cNvCxnSpPr>
            <a:stCxn id="87" idx="3"/>
            <a:endCxn id="84" idx="2"/>
          </p:cNvCxnSpPr>
          <p:nvPr/>
        </p:nvCxnSpPr>
        <p:spPr>
          <a:xfrm flipV="1">
            <a:off x="7480753" y="3758906"/>
            <a:ext cx="2976245" cy="18394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文本框 140"/>
          <p:cNvSpPr txBox="1"/>
          <p:nvPr/>
        </p:nvSpPr>
        <p:spPr>
          <a:xfrm>
            <a:off x="9293859" y="1958437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Semantic point cloud</a:t>
            </a:r>
            <a:endParaRPr lang="zh-CN" altLang="en-US" dirty="0"/>
          </a:p>
        </p:txBody>
      </p:sp>
      <p:sp>
        <p:nvSpPr>
          <p:cNvPr id="145" name="文本框 144"/>
          <p:cNvSpPr txBox="1"/>
          <p:nvPr/>
        </p:nvSpPr>
        <p:spPr>
          <a:xfrm>
            <a:off x="60562" y="6376981"/>
            <a:ext cx="115595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[2] </a:t>
            </a:r>
            <a:r>
              <a:rPr lang="en-US" altLang="zh-CN" sz="900" dirty="0" err="1"/>
              <a:t>DeTone</a:t>
            </a:r>
            <a:r>
              <a:rPr lang="en-US" altLang="zh-CN" sz="900" dirty="0"/>
              <a:t> D, </a:t>
            </a:r>
            <a:r>
              <a:rPr lang="en-US" altLang="zh-CN" sz="900" dirty="0" err="1"/>
              <a:t>Malisiewicz</a:t>
            </a:r>
            <a:r>
              <a:rPr lang="en-US" altLang="zh-CN" sz="900" dirty="0"/>
              <a:t> T, </a:t>
            </a:r>
            <a:r>
              <a:rPr lang="en-US" altLang="zh-CN" sz="900" dirty="0" err="1"/>
              <a:t>Rabinovich</a:t>
            </a:r>
            <a:r>
              <a:rPr lang="en-US" altLang="zh-CN" sz="900" dirty="0"/>
              <a:t> A. Superpoint: Self-supervised interest point detection and description[C]//Proceedings of the IEEE conference on computer vision and pattern recognition workshops. 2018: 224-236.</a:t>
            </a:r>
          </a:p>
          <a:p>
            <a:r>
              <a:rPr lang="en-US" altLang="zh-CN" sz="900" dirty="0"/>
              <a:t>[3] </a:t>
            </a:r>
            <a:r>
              <a:rPr lang="en-US" altLang="zh-CN" sz="900" dirty="0" err="1"/>
              <a:t>Arandjelovic</a:t>
            </a:r>
            <a:r>
              <a:rPr lang="en-US" altLang="zh-CN" sz="900" dirty="0"/>
              <a:t> R, </a:t>
            </a:r>
            <a:r>
              <a:rPr lang="en-US" altLang="zh-CN" sz="900" dirty="0" err="1"/>
              <a:t>Gronat</a:t>
            </a:r>
            <a:r>
              <a:rPr lang="en-US" altLang="zh-CN" sz="900" dirty="0"/>
              <a:t> P, Torii A, et al. NetVLAD: CNN architecture for weakly supervised place recognition[C]//Proceedings of the IEEE conference on computer vision and pattern recognition. 2016: 5297-5307.</a:t>
            </a:r>
          </a:p>
          <a:p>
            <a:r>
              <a:rPr lang="en-US" altLang="zh-CN" sz="900" dirty="0"/>
              <a:t>[4] Yu C, Wang J, Peng C, et al. </a:t>
            </a:r>
            <a:r>
              <a:rPr lang="en-US" altLang="zh-CN" sz="900" dirty="0" err="1"/>
              <a:t>Bisenet</a:t>
            </a:r>
            <a:r>
              <a:rPr lang="en-US" altLang="zh-CN" sz="900" dirty="0"/>
              <a:t>: Bilateral segmentation network for real-time semantic segmentation[C]//Proceedings of the European conference on computer vision (ECCV). 2018: 325-341.</a:t>
            </a:r>
            <a:endParaRPr lang="zh-CN" altLang="en-US" sz="900" dirty="0"/>
          </a:p>
        </p:txBody>
      </p:sp>
      <p:sp>
        <p:nvSpPr>
          <p:cNvPr id="158" name="Rectangle 1"/>
          <p:cNvSpPr>
            <a:spLocks noChangeArrowheads="1"/>
          </p:cNvSpPr>
          <p:nvPr/>
        </p:nvSpPr>
        <p:spPr bwMode="auto">
          <a:xfrm>
            <a:off x="4927600" y="1600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24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RLOCS-Localization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14446" y="3082303"/>
            <a:ext cx="1573257" cy="60861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HOW</a:t>
            </a:r>
            <a:r>
              <a:rPr lang="en-US" altLang="zh-CN" sz="1600" baseline="30000" dirty="0"/>
              <a:t>[5]</a:t>
            </a:r>
            <a:r>
              <a:rPr lang="en-US" altLang="zh-CN" sz="1600" dirty="0"/>
              <a:t> image retrieval</a:t>
            </a:r>
            <a:endParaRPr lang="zh-CN" altLang="en-US" sz="1600" dirty="0"/>
          </a:p>
        </p:txBody>
      </p:sp>
      <p:sp>
        <p:nvSpPr>
          <p:cNvPr id="7" name="圆角矩形 6"/>
          <p:cNvSpPr/>
          <p:nvPr/>
        </p:nvSpPr>
        <p:spPr>
          <a:xfrm>
            <a:off x="410528" y="4186570"/>
            <a:ext cx="1577175" cy="58739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Superpoint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372784" y="3082303"/>
            <a:ext cx="1798785" cy="60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Similar database images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72783" y="4178199"/>
            <a:ext cx="1798785" cy="5957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NN Feature matching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>
            <a:stCxn id="7" idx="3"/>
            <a:endCxn id="10" idx="1"/>
          </p:cNvCxnSpPr>
          <p:nvPr/>
        </p:nvCxnSpPr>
        <p:spPr>
          <a:xfrm flipV="1">
            <a:off x="1987703" y="4476085"/>
            <a:ext cx="385080" cy="4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9" idx="1"/>
          </p:cNvCxnSpPr>
          <p:nvPr/>
        </p:nvCxnSpPr>
        <p:spPr>
          <a:xfrm>
            <a:off x="1987703" y="3386610"/>
            <a:ext cx="385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2"/>
            <a:endCxn id="10" idx="0"/>
          </p:cNvCxnSpPr>
          <p:nvPr/>
        </p:nvCxnSpPr>
        <p:spPr>
          <a:xfrm flipH="1">
            <a:off x="3272176" y="3690916"/>
            <a:ext cx="1" cy="487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00558" y="1277526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Query image</a:t>
            </a:r>
            <a:endParaRPr lang="zh-CN" altLang="en-US" sz="1400" dirty="0"/>
          </a:p>
        </p:txBody>
      </p:sp>
      <p:sp>
        <p:nvSpPr>
          <p:cNvPr id="17" name="圆角矩形 16"/>
          <p:cNvSpPr/>
          <p:nvPr/>
        </p:nvSpPr>
        <p:spPr>
          <a:xfrm>
            <a:off x="4431377" y="4178745"/>
            <a:ext cx="1225954" cy="59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Semantic label check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10" idx="3"/>
            <a:endCxn id="17" idx="1"/>
          </p:cNvCxnSpPr>
          <p:nvPr/>
        </p:nvCxnSpPr>
        <p:spPr>
          <a:xfrm flipV="1">
            <a:off x="4171568" y="4475537"/>
            <a:ext cx="259809" cy="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7" idx="3"/>
            <a:endCxn id="20" idx="1"/>
          </p:cNvCxnSpPr>
          <p:nvPr/>
        </p:nvCxnSpPr>
        <p:spPr>
          <a:xfrm>
            <a:off x="5657331" y="4475537"/>
            <a:ext cx="24775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905082" y="4178199"/>
            <a:ext cx="1225954" cy="5946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PNP RANSAC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073" y="6467775"/>
            <a:ext cx="104268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222222"/>
                </a:solidFill>
                <a:latin typeface="Arial" panose="020B0604020202020204" pitchFamily="34" charset="0"/>
              </a:rPr>
              <a:t>[5] </a:t>
            </a:r>
            <a:r>
              <a:rPr lang="en-US" altLang="zh-CN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Tolias</a:t>
            </a:r>
            <a:r>
              <a:rPr lang="en-US" altLang="zh-CN" sz="900" dirty="0">
                <a:solidFill>
                  <a:srgbClr val="222222"/>
                </a:solidFill>
                <a:latin typeface="Arial" panose="020B0604020202020204" pitchFamily="34" charset="0"/>
              </a:rPr>
              <a:t> G, </a:t>
            </a:r>
            <a:r>
              <a:rPr lang="en-US" altLang="zh-CN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Jenicek</a:t>
            </a:r>
            <a:r>
              <a:rPr lang="en-US" altLang="zh-CN" sz="900" dirty="0">
                <a:solidFill>
                  <a:srgbClr val="222222"/>
                </a:solidFill>
                <a:latin typeface="Arial" panose="020B0604020202020204" pitchFamily="34" charset="0"/>
              </a:rPr>
              <a:t> T, Chum O. Learning and aggregating deep local descriptors for instance-level recognition[C]//European Conference on Computer Vision. Springer, Cham, 2020: 460-477.</a:t>
            </a:r>
            <a:endParaRPr lang="zh-CN" altLang="en-US" sz="900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9" y="1623258"/>
            <a:ext cx="1854984" cy="92749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41" y="1484848"/>
            <a:ext cx="1830874" cy="91080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3" y="1637034"/>
            <a:ext cx="1830874" cy="90777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140" y="1805783"/>
            <a:ext cx="1829199" cy="916137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849" y="5392626"/>
            <a:ext cx="1772257" cy="875703"/>
          </a:xfrm>
          <a:prstGeom prst="rect">
            <a:avLst/>
          </a:prstGeom>
        </p:spPr>
      </p:pic>
      <p:sp>
        <p:nvSpPr>
          <p:cNvPr id="50" name="圆角矩形 49"/>
          <p:cNvSpPr/>
          <p:nvPr/>
        </p:nvSpPr>
        <p:spPr>
          <a:xfrm>
            <a:off x="410527" y="4959648"/>
            <a:ext cx="1577175" cy="58739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BiSeNet</a:t>
            </a:r>
            <a:endParaRPr lang="zh-CN" altLang="en-US" sz="1600" dirty="0"/>
          </a:p>
        </p:txBody>
      </p:sp>
      <p:cxnSp>
        <p:nvCxnSpPr>
          <p:cNvPr id="52" name="肘形连接符 51"/>
          <p:cNvCxnSpPr>
            <a:stCxn id="50" idx="3"/>
            <a:endCxn id="10" idx="2"/>
          </p:cNvCxnSpPr>
          <p:nvPr/>
        </p:nvCxnSpPr>
        <p:spPr>
          <a:xfrm flipV="1">
            <a:off x="1987702" y="4773970"/>
            <a:ext cx="1284474" cy="4793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7448274" y="4178745"/>
            <a:ext cx="1543192" cy="59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DBSCAN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Merge matches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5" name="直接箭头连接符 54"/>
          <p:cNvCxnSpPr>
            <a:stCxn id="20" idx="3"/>
            <a:endCxn id="54" idx="1"/>
          </p:cNvCxnSpPr>
          <p:nvPr/>
        </p:nvCxnSpPr>
        <p:spPr>
          <a:xfrm flipV="1">
            <a:off x="7131036" y="4475537"/>
            <a:ext cx="3172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9261970" y="4178199"/>
            <a:ext cx="1225954" cy="59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PNP RANSAC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64" name="直接箭头连接符 63"/>
          <p:cNvCxnSpPr>
            <a:stCxn id="54" idx="3"/>
            <a:endCxn id="63" idx="1"/>
          </p:cNvCxnSpPr>
          <p:nvPr/>
        </p:nvCxnSpPr>
        <p:spPr>
          <a:xfrm flipV="1">
            <a:off x="8991466" y="4474991"/>
            <a:ext cx="270504" cy="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3" idx="3"/>
            <a:endCxn id="68" idx="1"/>
          </p:cNvCxnSpPr>
          <p:nvPr/>
        </p:nvCxnSpPr>
        <p:spPr>
          <a:xfrm>
            <a:off x="10487924" y="4474991"/>
            <a:ext cx="292003" cy="8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10779927" y="4186570"/>
            <a:ext cx="1225954" cy="5935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Final pose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59914" y="2962340"/>
            <a:ext cx="1891291" cy="2772420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箭头连接符 70"/>
          <p:cNvCxnSpPr>
            <a:stCxn id="44" idx="2"/>
            <a:endCxn id="70" idx="0"/>
          </p:cNvCxnSpPr>
          <p:nvPr/>
        </p:nvCxnSpPr>
        <p:spPr>
          <a:xfrm>
            <a:off x="1205051" y="2550750"/>
            <a:ext cx="509" cy="411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3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Image retrieval filter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localizer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90018D0-B2EE-4038-B1B2-4AB7B980A972}"/>
              </a:ext>
            </a:extLst>
          </p:cNvPr>
          <p:cNvGrpSpPr/>
          <p:nvPr/>
        </p:nvGrpSpPr>
        <p:grpSpPr>
          <a:xfrm>
            <a:off x="9596595" y="999070"/>
            <a:ext cx="2498233" cy="945839"/>
            <a:chOff x="9191624" y="877637"/>
            <a:chExt cx="3152776" cy="1026962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C963A1D4-80D0-4372-A29D-139B4344CDA9}"/>
                </a:ext>
              </a:extLst>
            </p:cNvPr>
            <p:cNvSpPr/>
            <p:nvPr/>
          </p:nvSpPr>
          <p:spPr>
            <a:xfrm rot="10800000">
              <a:off x="9349851" y="968738"/>
              <a:ext cx="252413" cy="187129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97F074D-CA3C-43F4-B272-2CDE55655DAC}"/>
                </a:ext>
              </a:extLst>
            </p:cNvPr>
            <p:cNvSpPr txBox="1"/>
            <p:nvPr/>
          </p:nvSpPr>
          <p:spPr>
            <a:xfrm>
              <a:off x="9810750" y="877637"/>
              <a:ext cx="1478901" cy="30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Candidates</a:t>
              </a:r>
              <a:endParaRPr lang="zh-CN" altLang="en-US" sz="1200" dirty="0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3B82ECAE-ECE1-48D6-A700-AC0FDC6BA5CB}"/>
                </a:ext>
              </a:extLst>
            </p:cNvPr>
            <p:cNvSpPr/>
            <p:nvPr/>
          </p:nvSpPr>
          <p:spPr>
            <a:xfrm rot="10800000">
              <a:off x="9349852" y="1321381"/>
              <a:ext cx="252413" cy="187129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323806-BCA8-400B-9473-C65BADAC0EB4}"/>
                </a:ext>
              </a:extLst>
            </p:cNvPr>
            <p:cNvSpPr txBox="1"/>
            <p:nvPr/>
          </p:nvSpPr>
          <p:spPr>
            <a:xfrm>
              <a:off x="9810750" y="1201301"/>
              <a:ext cx="2028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Last frame results</a:t>
              </a:r>
              <a:endParaRPr lang="zh-CN" altLang="en-US" sz="1200" dirty="0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9847060-02A8-4F58-AFB1-861366BF2EAC}"/>
                </a:ext>
              </a:extLst>
            </p:cNvPr>
            <p:cNvSpPr/>
            <p:nvPr/>
          </p:nvSpPr>
          <p:spPr>
            <a:xfrm rot="10800000">
              <a:off x="9349851" y="1674024"/>
              <a:ext cx="252413" cy="18712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B0B198-B4C4-402F-9D1E-583AAF57E626}"/>
                </a:ext>
              </a:extLst>
            </p:cNvPr>
            <p:cNvSpPr txBox="1"/>
            <p:nvPr/>
          </p:nvSpPr>
          <p:spPr>
            <a:xfrm>
              <a:off x="9810750" y="1566045"/>
              <a:ext cx="2533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Predict pose by SLAM</a:t>
              </a:r>
              <a:endParaRPr lang="zh-CN" altLang="en-US" sz="12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1AAF5F4-0BBA-4FA3-816C-4FF3F669D4CE}"/>
                </a:ext>
              </a:extLst>
            </p:cNvPr>
            <p:cNvSpPr/>
            <p:nvPr/>
          </p:nvSpPr>
          <p:spPr>
            <a:xfrm>
              <a:off x="9191624" y="877637"/>
              <a:ext cx="2819401" cy="10269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6F646D-45CC-4549-B925-E8F5378A556F}"/>
              </a:ext>
            </a:extLst>
          </p:cNvPr>
          <p:cNvGrpSpPr/>
          <p:nvPr/>
        </p:nvGrpSpPr>
        <p:grpSpPr>
          <a:xfrm>
            <a:off x="834967" y="2361393"/>
            <a:ext cx="1865136" cy="1892791"/>
            <a:chOff x="1021135" y="2097761"/>
            <a:chExt cx="1865136" cy="1726929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930768B4-501E-4828-B818-DD85D219CD42}"/>
                </a:ext>
              </a:extLst>
            </p:cNvPr>
            <p:cNvSpPr/>
            <p:nvPr/>
          </p:nvSpPr>
          <p:spPr>
            <a:xfrm rot="10800000">
              <a:off x="1560186" y="3039016"/>
              <a:ext cx="238307" cy="17805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4C804339-2A12-46FF-9724-7196133D6247}"/>
                </a:ext>
              </a:extLst>
            </p:cNvPr>
            <p:cNvSpPr/>
            <p:nvPr/>
          </p:nvSpPr>
          <p:spPr>
            <a:xfrm rot="8624060">
              <a:off x="1387129" y="2411914"/>
              <a:ext cx="238307" cy="17805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20DC01B-E490-4775-B8AF-9E8CBE4D106C}"/>
                </a:ext>
              </a:extLst>
            </p:cNvPr>
            <p:cNvSpPr/>
            <p:nvPr/>
          </p:nvSpPr>
          <p:spPr>
            <a:xfrm rot="10800000">
              <a:off x="1798494" y="2269649"/>
              <a:ext cx="238307" cy="17805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4818BC54-576F-45E0-A1CD-15A3B351A77F}"/>
                </a:ext>
              </a:extLst>
            </p:cNvPr>
            <p:cNvSpPr/>
            <p:nvPr/>
          </p:nvSpPr>
          <p:spPr>
            <a:xfrm rot="8702292">
              <a:off x="2647964" y="2488647"/>
              <a:ext cx="238307" cy="17805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95A22A83-3955-48C1-A83D-EF6B51231560}"/>
                </a:ext>
              </a:extLst>
            </p:cNvPr>
            <p:cNvSpPr/>
            <p:nvPr/>
          </p:nvSpPr>
          <p:spPr>
            <a:xfrm rot="10800000">
              <a:off x="2142161" y="3151767"/>
              <a:ext cx="238307" cy="17805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40C5C06B-ABA4-4A5B-B55D-ECBBE88B007C}"/>
                </a:ext>
              </a:extLst>
            </p:cNvPr>
            <p:cNvSpPr/>
            <p:nvPr/>
          </p:nvSpPr>
          <p:spPr>
            <a:xfrm rot="10800000">
              <a:off x="1021135" y="2097761"/>
              <a:ext cx="238307" cy="17805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78A93964-1AB1-4728-94CA-B2B2122D2B25}"/>
                </a:ext>
              </a:extLst>
            </p:cNvPr>
            <p:cNvSpPr/>
            <p:nvPr/>
          </p:nvSpPr>
          <p:spPr>
            <a:xfrm rot="12869319">
              <a:off x="2329283" y="2194033"/>
              <a:ext cx="238307" cy="17805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4E5DD22D-0F04-400A-8CCA-7B0673354585}"/>
                </a:ext>
              </a:extLst>
            </p:cNvPr>
            <p:cNvSpPr/>
            <p:nvPr/>
          </p:nvSpPr>
          <p:spPr>
            <a:xfrm rot="10800000">
              <a:off x="1826599" y="3646634"/>
              <a:ext cx="238307" cy="178056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0A2C81F7-EE4A-4141-AA45-456B35C10A3D}"/>
                </a:ext>
              </a:extLst>
            </p:cNvPr>
            <p:cNvSpPr/>
            <p:nvPr/>
          </p:nvSpPr>
          <p:spPr>
            <a:xfrm rot="10800000">
              <a:off x="2064906" y="2548217"/>
              <a:ext cx="238307" cy="17805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BF38BC6C-8D14-46BD-A69C-2FAE4ED0B6E3}"/>
                </a:ext>
              </a:extLst>
            </p:cNvPr>
            <p:cNvSpPr/>
            <p:nvPr/>
          </p:nvSpPr>
          <p:spPr>
            <a:xfrm rot="10800000">
              <a:off x="1080776" y="2613076"/>
              <a:ext cx="238307" cy="17805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7E76C8E-AE49-4B21-9AB1-25C3A2432AE0}"/>
              </a:ext>
            </a:extLst>
          </p:cNvPr>
          <p:cNvGrpSpPr/>
          <p:nvPr/>
        </p:nvGrpSpPr>
        <p:grpSpPr>
          <a:xfrm>
            <a:off x="4631484" y="2395223"/>
            <a:ext cx="1865136" cy="1892791"/>
            <a:chOff x="5409818" y="2320073"/>
            <a:chExt cx="1865136" cy="1726929"/>
          </a:xfrm>
        </p:grpSpPr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0E0A3581-D75C-4413-A88B-8784AE9966BF}"/>
                </a:ext>
              </a:extLst>
            </p:cNvPr>
            <p:cNvSpPr/>
            <p:nvPr/>
          </p:nvSpPr>
          <p:spPr>
            <a:xfrm rot="10800000">
              <a:off x="6232803" y="3186950"/>
              <a:ext cx="252413" cy="18712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6F97786-8068-4D91-BF98-A607F49C73E6}"/>
                </a:ext>
              </a:extLst>
            </p:cNvPr>
            <p:cNvGrpSpPr/>
            <p:nvPr/>
          </p:nvGrpSpPr>
          <p:grpSpPr>
            <a:xfrm>
              <a:off x="5409818" y="2320073"/>
              <a:ext cx="1865136" cy="1726929"/>
              <a:chOff x="1021135" y="2097761"/>
              <a:chExt cx="1865136" cy="1726929"/>
            </a:xfrm>
          </p:grpSpPr>
          <p:sp>
            <p:nvSpPr>
              <p:cNvPr id="27" name="等腰三角形 26">
                <a:extLst>
                  <a:ext uri="{FF2B5EF4-FFF2-40B4-BE49-F238E27FC236}">
                    <a16:creationId xmlns:a16="http://schemas.microsoft.com/office/drawing/2014/main" id="{958FDCC0-1DC0-44DB-8C22-049EE4506639}"/>
                  </a:ext>
                </a:extLst>
              </p:cNvPr>
              <p:cNvSpPr/>
              <p:nvPr/>
            </p:nvSpPr>
            <p:spPr>
              <a:xfrm rot="10800000">
                <a:off x="1560186" y="3039016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A64F7C8E-CBB2-4631-9ADB-6AB9180E8EB8}"/>
                  </a:ext>
                </a:extLst>
              </p:cNvPr>
              <p:cNvSpPr/>
              <p:nvPr/>
            </p:nvSpPr>
            <p:spPr>
              <a:xfrm rot="8624060">
                <a:off x="1387129" y="2411914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E972AB98-2E85-415D-8248-5EDF188BFF3D}"/>
                  </a:ext>
                </a:extLst>
              </p:cNvPr>
              <p:cNvSpPr/>
              <p:nvPr/>
            </p:nvSpPr>
            <p:spPr>
              <a:xfrm rot="10800000">
                <a:off x="1798494" y="2269649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A6442CED-46B2-4C15-B587-03B0ECECECD5}"/>
                  </a:ext>
                </a:extLst>
              </p:cNvPr>
              <p:cNvSpPr/>
              <p:nvPr/>
            </p:nvSpPr>
            <p:spPr>
              <a:xfrm rot="8702292">
                <a:off x="2647964" y="2488647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id="{43E7C92D-65EC-48B0-A664-A6FBB6D3DA13}"/>
                  </a:ext>
                </a:extLst>
              </p:cNvPr>
              <p:cNvSpPr/>
              <p:nvPr/>
            </p:nvSpPr>
            <p:spPr>
              <a:xfrm rot="10800000">
                <a:off x="2142161" y="3151767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1644EFC9-9A7A-4CB1-BB30-5780C72BBFE0}"/>
                  </a:ext>
                </a:extLst>
              </p:cNvPr>
              <p:cNvSpPr/>
              <p:nvPr/>
            </p:nvSpPr>
            <p:spPr>
              <a:xfrm rot="10800000">
                <a:off x="1021135" y="2097761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B9976D74-EFA5-4A22-98F0-F5C312572BA2}"/>
                  </a:ext>
                </a:extLst>
              </p:cNvPr>
              <p:cNvSpPr/>
              <p:nvPr/>
            </p:nvSpPr>
            <p:spPr>
              <a:xfrm rot="12869319">
                <a:off x="2329283" y="2194033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id="{7B33100E-DBF8-44B7-A531-F83BFA382BF5}"/>
                  </a:ext>
                </a:extLst>
              </p:cNvPr>
              <p:cNvSpPr/>
              <p:nvPr/>
            </p:nvSpPr>
            <p:spPr>
              <a:xfrm rot="10800000">
                <a:off x="1826599" y="3646634"/>
                <a:ext cx="238307" cy="178056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34">
                <a:extLst>
                  <a:ext uri="{FF2B5EF4-FFF2-40B4-BE49-F238E27FC236}">
                    <a16:creationId xmlns:a16="http://schemas.microsoft.com/office/drawing/2014/main" id="{AD038DFD-3BCE-405E-B6A9-02970FC42DC2}"/>
                  </a:ext>
                </a:extLst>
              </p:cNvPr>
              <p:cNvSpPr/>
              <p:nvPr/>
            </p:nvSpPr>
            <p:spPr>
              <a:xfrm rot="10800000">
                <a:off x="2064906" y="2548217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>
                <a:extLst>
                  <a:ext uri="{FF2B5EF4-FFF2-40B4-BE49-F238E27FC236}">
                    <a16:creationId xmlns:a16="http://schemas.microsoft.com/office/drawing/2014/main" id="{406E07D4-CF1D-447F-AAB1-C6DC9D407218}"/>
                  </a:ext>
                </a:extLst>
              </p:cNvPr>
              <p:cNvSpPr/>
              <p:nvPr/>
            </p:nvSpPr>
            <p:spPr>
              <a:xfrm rot="10800000">
                <a:off x="1080776" y="2613076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6483ADE-6703-4A68-B116-A8250DF66A9F}"/>
              </a:ext>
            </a:extLst>
          </p:cNvPr>
          <p:cNvGrpSpPr/>
          <p:nvPr/>
        </p:nvGrpSpPr>
        <p:grpSpPr>
          <a:xfrm>
            <a:off x="7747381" y="2306195"/>
            <a:ext cx="1865136" cy="1892791"/>
            <a:chOff x="5409818" y="2320073"/>
            <a:chExt cx="1865136" cy="1726929"/>
          </a:xfrm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E00D678C-9CF7-4FE9-94EE-AE4041EC806F}"/>
                </a:ext>
              </a:extLst>
            </p:cNvPr>
            <p:cNvSpPr/>
            <p:nvPr/>
          </p:nvSpPr>
          <p:spPr>
            <a:xfrm rot="10800000">
              <a:off x="6232803" y="3186950"/>
              <a:ext cx="252413" cy="18712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A8DC52C-56C2-4997-AC4E-61213F2E8489}"/>
                </a:ext>
              </a:extLst>
            </p:cNvPr>
            <p:cNvGrpSpPr/>
            <p:nvPr/>
          </p:nvGrpSpPr>
          <p:grpSpPr>
            <a:xfrm>
              <a:off x="5409818" y="2320073"/>
              <a:ext cx="1865136" cy="1726929"/>
              <a:chOff x="1021135" y="2097761"/>
              <a:chExt cx="1865136" cy="1726929"/>
            </a:xfrm>
          </p:grpSpPr>
          <p:sp>
            <p:nvSpPr>
              <p:cNvPr id="40" name="等腰三角形 39">
                <a:extLst>
                  <a:ext uri="{FF2B5EF4-FFF2-40B4-BE49-F238E27FC236}">
                    <a16:creationId xmlns:a16="http://schemas.microsoft.com/office/drawing/2014/main" id="{00931979-51B3-4063-8E93-1DB1FC179486}"/>
                  </a:ext>
                </a:extLst>
              </p:cNvPr>
              <p:cNvSpPr/>
              <p:nvPr/>
            </p:nvSpPr>
            <p:spPr>
              <a:xfrm rot="10800000">
                <a:off x="1560186" y="3039016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ECFA7DB8-9EE9-4D99-8677-7452CDF8FF25}"/>
                  </a:ext>
                </a:extLst>
              </p:cNvPr>
              <p:cNvSpPr/>
              <p:nvPr/>
            </p:nvSpPr>
            <p:spPr>
              <a:xfrm rot="8624060">
                <a:off x="1387129" y="2411914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AE99C50C-54D9-4BC4-A81D-9B4D7F176D9E}"/>
                  </a:ext>
                </a:extLst>
              </p:cNvPr>
              <p:cNvSpPr/>
              <p:nvPr/>
            </p:nvSpPr>
            <p:spPr>
              <a:xfrm rot="10800000">
                <a:off x="1798494" y="2269649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0805E16E-B9B2-4B6A-A765-C7465E9201AE}"/>
                  </a:ext>
                </a:extLst>
              </p:cNvPr>
              <p:cNvSpPr/>
              <p:nvPr/>
            </p:nvSpPr>
            <p:spPr>
              <a:xfrm rot="8702292">
                <a:off x="2647964" y="2488647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>
                <a:extLst>
                  <a:ext uri="{FF2B5EF4-FFF2-40B4-BE49-F238E27FC236}">
                    <a16:creationId xmlns:a16="http://schemas.microsoft.com/office/drawing/2014/main" id="{C40AA79B-295C-4A9B-A6DE-189F918365D5}"/>
                  </a:ext>
                </a:extLst>
              </p:cNvPr>
              <p:cNvSpPr/>
              <p:nvPr/>
            </p:nvSpPr>
            <p:spPr>
              <a:xfrm rot="10800000">
                <a:off x="2142161" y="3151767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等腰三角形 44">
                <a:extLst>
                  <a:ext uri="{FF2B5EF4-FFF2-40B4-BE49-F238E27FC236}">
                    <a16:creationId xmlns:a16="http://schemas.microsoft.com/office/drawing/2014/main" id="{D402872B-8006-4D35-8E8A-C13D68D5011A}"/>
                  </a:ext>
                </a:extLst>
              </p:cNvPr>
              <p:cNvSpPr/>
              <p:nvPr/>
            </p:nvSpPr>
            <p:spPr>
              <a:xfrm rot="10800000">
                <a:off x="1021135" y="2097761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EC2158A4-2A13-49E2-8F3F-73804A7120F4}"/>
                  </a:ext>
                </a:extLst>
              </p:cNvPr>
              <p:cNvSpPr/>
              <p:nvPr/>
            </p:nvSpPr>
            <p:spPr>
              <a:xfrm rot="12869319">
                <a:off x="2329283" y="2194033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等腰三角形 46">
                <a:extLst>
                  <a:ext uri="{FF2B5EF4-FFF2-40B4-BE49-F238E27FC236}">
                    <a16:creationId xmlns:a16="http://schemas.microsoft.com/office/drawing/2014/main" id="{7AD4D041-22E0-47BD-83A5-51523B1D2DF4}"/>
                  </a:ext>
                </a:extLst>
              </p:cNvPr>
              <p:cNvSpPr/>
              <p:nvPr/>
            </p:nvSpPr>
            <p:spPr>
              <a:xfrm rot="10800000">
                <a:off x="1826599" y="3646634"/>
                <a:ext cx="238307" cy="178056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17785B6F-D94C-43F9-A8BE-E5B73F4B91C5}"/>
                  </a:ext>
                </a:extLst>
              </p:cNvPr>
              <p:cNvSpPr/>
              <p:nvPr/>
            </p:nvSpPr>
            <p:spPr>
              <a:xfrm rot="10800000">
                <a:off x="2064906" y="2548217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48">
                <a:extLst>
                  <a:ext uri="{FF2B5EF4-FFF2-40B4-BE49-F238E27FC236}">
                    <a16:creationId xmlns:a16="http://schemas.microsoft.com/office/drawing/2014/main" id="{EC9530E0-4572-44A0-884E-9A784FFA7039}"/>
                  </a:ext>
                </a:extLst>
              </p:cNvPr>
              <p:cNvSpPr/>
              <p:nvPr/>
            </p:nvSpPr>
            <p:spPr>
              <a:xfrm rot="10800000">
                <a:off x="1080776" y="2613076"/>
                <a:ext cx="238307" cy="17805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84A16CB-680A-40CD-95C1-DA8011F3F076}"/>
              </a:ext>
            </a:extLst>
          </p:cNvPr>
          <p:cNvCxnSpPr>
            <a:cxnSpLocks/>
          </p:cNvCxnSpPr>
          <p:nvPr/>
        </p:nvCxnSpPr>
        <p:spPr>
          <a:xfrm>
            <a:off x="2787907" y="3247450"/>
            <a:ext cx="142485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99A8401-E3D3-4748-B644-8A3070835A48}"/>
              </a:ext>
            </a:extLst>
          </p:cNvPr>
          <p:cNvCxnSpPr>
            <a:cxnSpLocks/>
          </p:cNvCxnSpPr>
          <p:nvPr/>
        </p:nvCxnSpPr>
        <p:spPr>
          <a:xfrm>
            <a:off x="6556095" y="3253050"/>
            <a:ext cx="142485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246A729D-DFCD-4DA7-8BE1-0932606AF821}"/>
              </a:ext>
            </a:extLst>
          </p:cNvPr>
          <p:cNvSpPr/>
          <p:nvPr/>
        </p:nvSpPr>
        <p:spPr>
          <a:xfrm>
            <a:off x="8232529" y="2943231"/>
            <a:ext cx="874186" cy="945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D5B03B1-6CBF-4BE3-8C62-16E418FD766F}"/>
              </a:ext>
            </a:extLst>
          </p:cNvPr>
          <p:cNvCxnSpPr>
            <a:cxnSpLocks/>
          </p:cNvCxnSpPr>
          <p:nvPr/>
        </p:nvCxnSpPr>
        <p:spPr>
          <a:xfrm flipH="1" flipV="1">
            <a:off x="9131110" y="3361646"/>
            <a:ext cx="1522908" cy="132780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圆角矩形 6">
            <a:extLst>
              <a:ext uri="{FF2B5EF4-FFF2-40B4-BE49-F238E27FC236}">
                <a16:creationId xmlns:a16="http://schemas.microsoft.com/office/drawing/2014/main" id="{70AC8480-027A-4FD5-B071-48590135D3A0}"/>
              </a:ext>
            </a:extLst>
          </p:cNvPr>
          <p:cNvSpPr/>
          <p:nvPr/>
        </p:nvSpPr>
        <p:spPr>
          <a:xfrm>
            <a:off x="286254" y="4874490"/>
            <a:ext cx="1610016" cy="60398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Image retrieval</a:t>
            </a:r>
            <a:endParaRPr lang="zh-CN" altLang="en-US" sz="1600" dirty="0"/>
          </a:p>
        </p:txBody>
      </p:sp>
      <p:sp>
        <p:nvSpPr>
          <p:cNvPr id="56" name="圆角矩形 16">
            <a:extLst>
              <a:ext uri="{FF2B5EF4-FFF2-40B4-BE49-F238E27FC236}">
                <a16:creationId xmlns:a16="http://schemas.microsoft.com/office/drawing/2014/main" id="{0434729D-FF49-4782-9ACC-39721F8A5AE5}"/>
              </a:ext>
            </a:extLst>
          </p:cNvPr>
          <p:cNvSpPr/>
          <p:nvPr/>
        </p:nvSpPr>
        <p:spPr>
          <a:xfrm>
            <a:off x="2535398" y="4874490"/>
            <a:ext cx="1333511" cy="59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Current &amp; last 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R-t</a:t>
            </a:r>
          </a:p>
        </p:txBody>
      </p:sp>
      <p:sp>
        <p:nvSpPr>
          <p:cNvPr id="57" name="圆角矩形 16">
            <a:extLst>
              <a:ext uri="{FF2B5EF4-FFF2-40B4-BE49-F238E27FC236}">
                <a16:creationId xmlns:a16="http://schemas.microsoft.com/office/drawing/2014/main" id="{52C39C72-EB4F-4E6F-93D9-D5AD8FE1B0A2}"/>
              </a:ext>
            </a:extLst>
          </p:cNvPr>
          <p:cNvSpPr/>
          <p:nvPr/>
        </p:nvSpPr>
        <p:spPr>
          <a:xfrm>
            <a:off x="5178406" y="4865413"/>
            <a:ext cx="1333511" cy="59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Predict Pose</a:t>
            </a:r>
          </a:p>
        </p:txBody>
      </p:sp>
      <p:sp>
        <p:nvSpPr>
          <p:cNvPr id="60" name="圆角矩形 16">
            <a:extLst>
              <a:ext uri="{FF2B5EF4-FFF2-40B4-BE49-F238E27FC236}">
                <a16:creationId xmlns:a16="http://schemas.microsoft.com/office/drawing/2014/main" id="{15B57C45-5A2A-43FA-8439-74D984B3A2D5}"/>
              </a:ext>
            </a:extLst>
          </p:cNvPr>
          <p:cNvSpPr/>
          <p:nvPr/>
        </p:nvSpPr>
        <p:spPr>
          <a:xfrm>
            <a:off x="7855333" y="4862435"/>
            <a:ext cx="1275777" cy="59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filtering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DB67E67-26F9-46A4-8CA3-34E71D67FAD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 flipV="1">
            <a:off x="1896270" y="5171282"/>
            <a:ext cx="639128" cy="5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325B33C-9620-42C4-8A15-9DC0D00B8431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3868909" y="5162205"/>
            <a:ext cx="1309497" cy="9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3C453CE-5E27-4C1D-923D-330E2ABAAFAC}"/>
              </a:ext>
            </a:extLst>
          </p:cNvPr>
          <p:cNvCxnSpPr>
            <a:cxnSpLocks/>
          </p:cNvCxnSpPr>
          <p:nvPr/>
        </p:nvCxnSpPr>
        <p:spPr>
          <a:xfrm flipV="1">
            <a:off x="6524323" y="5162205"/>
            <a:ext cx="1309497" cy="9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圆角矩形 67">
            <a:extLst>
              <a:ext uri="{FF2B5EF4-FFF2-40B4-BE49-F238E27FC236}">
                <a16:creationId xmlns:a16="http://schemas.microsoft.com/office/drawing/2014/main" id="{622D0AC3-4D62-4104-928A-5B38B14D248D}"/>
              </a:ext>
            </a:extLst>
          </p:cNvPr>
          <p:cNvSpPr/>
          <p:nvPr/>
        </p:nvSpPr>
        <p:spPr>
          <a:xfrm>
            <a:off x="10238035" y="4854046"/>
            <a:ext cx="1105677" cy="5935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Retrieval results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58E3082-3BBC-4D24-A017-02407408CCDC}"/>
              </a:ext>
            </a:extLst>
          </p:cNvPr>
          <p:cNvCxnSpPr>
            <a:cxnSpLocks/>
            <a:stCxn id="60" idx="3"/>
            <a:endCxn id="69" idx="1"/>
          </p:cNvCxnSpPr>
          <p:nvPr/>
        </p:nvCxnSpPr>
        <p:spPr>
          <a:xfrm flipV="1">
            <a:off x="9131110" y="5150838"/>
            <a:ext cx="1106925" cy="8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25FE50CB-139E-4C75-806E-A34098C1B940}"/>
              </a:ext>
            </a:extLst>
          </p:cNvPr>
          <p:cNvSpPr txBox="1"/>
          <p:nvPr/>
        </p:nvSpPr>
        <p:spPr>
          <a:xfrm>
            <a:off x="286254" y="5776371"/>
            <a:ext cx="659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slam predicted pose to help filter wrong retrieval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33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Database extension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localizer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00270" y="2344496"/>
            <a:ext cx="1791498" cy="58739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Camera pose</a:t>
            </a:r>
            <a:endParaRPr lang="zh-CN" altLang="en-US" sz="1600" dirty="0"/>
          </a:p>
        </p:txBody>
      </p:sp>
      <p:sp>
        <p:nvSpPr>
          <p:cNvPr id="6" name="圆角矩形 5"/>
          <p:cNvSpPr/>
          <p:nvPr/>
        </p:nvSpPr>
        <p:spPr>
          <a:xfrm>
            <a:off x="600269" y="3272353"/>
            <a:ext cx="1791498" cy="58739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2D-3D Matches</a:t>
            </a:r>
            <a:endParaRPr lang="zh-CN" altLang="en-US" sz="1600" dirty="0"/>
          </a:p>
        </p:txBody>
      </p:sp>
      <p:sp>
        <p:nvSpPr>
          <p:cNvPr id="7" name="圆角矩形 6"/>
          <p:cNvSpPr/>
          <p:nvPr/>
        </p:nvSpPr>
        <p:spPr>
          <a:xfrm>
            <a:off x="600269" y="4144690"/>
            <a:ext cx="1798785" cy="60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Monte Carlo sampling</a:t>
            </a:r>
            <a:r>
              <a:rPr lang="en-US" altLang="zh-CN" sz="1400" baseline="30000" dirty="0">
                <a:solidFill>
                  <a:schemeClr val="tx1"/>
                </a:solidFill>
              </a:rPr>
              <a:t>[6]</a:t>
            </a:r>
            <a:endParaRPr lang="zh-CN" altLang="en-US" sz="1400" baseline="300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45431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900" dirty="0">
                <a:solidFill>
                  <a:srgbClr val="222222"/>
                </a:solidFill>
                <a:latin typeface="Arial" panose="020B0604020202020204" pitchFamily="34" charset="0"/>
              </a:rPr>
              <a:t>[6] I. M. </a:t>
            </a:r>
            <a:r>
              <a:rPr lang="en-US" altLang="zh-CN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Sobol</a:t>
            </a:r>
            <a:r>
              <a:rPr lang="en-US" altLang="zh-CN" sz="900" dirty="0">
                <a:solidFill>
                  <a:srgbClr val="222222"/>
                </a:solidFill>
                <a:latin typeface="Arial" panose="020B0604020202020204" pitchFamily="34" charset="0"/>
              </a:rPr>
              <a:t>, A primer for the Monte Carlo method. CRC press, 1994.</a:t>
            </a:r>
            <a:endParaRPr lang="zh-CN" altLang="en-US" sz="9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49419" y="4144689"/>
            <a:ext cx="1798785" cy="60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50% matches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PNP RANSAC</a:t>
            </a:r>
            <a:endParaRPr lang="zh-CN" altLang="en-US" sz="1400" baseline="300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898569" y="4144688"/>
            <a:ext cx="1798785" cy="60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Sub-pose</a:t>
            </a:r>
            <a:endParaRPr lang="zh-CN" altLang="en-US" sz="1400" baseline="300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898569" y="3275705"/>
            <a:ext cx="1798785" cy="60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Compare distance </a:t>
            </a:r>
            <a:endParaRPr lang="zh-CN" altLang="en-US" sz="1400" baseline="30000" dirty="0">
              <a:solidFill>
                <a:schemeClr val="tx1"/>
              </a:solidFill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6893764" y="2743309"/>
            <a:ext cx="307910" cy="1576874"/>
          </a:xfrm>
          <a:prstGeom prst="leftBrac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7405371" y="2732244"/>
            <a:ext cx="1798785" cy="60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distance &lt; TH</a:t>
            </a:r>
            <a:endParaRPr lang="zh-CN" altLang="en-US" sz="1400" baseline="300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405371" y="3711570"/>
            <a:ext cx="1798785" cy="60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distance &gt; TH</a:t>
            </a:r>
            <a:endParaRPr lang="zh-CN" altLang="en-US" sz="1400" baseline="30000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585806" y="2732243"/>
            <a:ext cx="1798785" cy="60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Mapping</a:t>
            </a:r>
            <a:endParaRPr lang="zh-CN" altLang="en-US" sz="1400" baseline="30000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585806" y="3711623"/>
            <a:ext cx="1798785" cy="60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Re-localize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5935" y="187489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frame localization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6" idx="2"/>
            <a:endCxn id="7" idx="0"/>
          </p:cNvCxnSpPr>
          <p:nvPr/>
        </p:nvCxnSpPr>
        <p:spPr>
          <a:xfrm>
            <a:off x="1496018" y="3859752"/>
            <a:ext cx="3644" cy="28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3"/>
            <a:endCxn id="9" idx="1"/>
          </p:cNvCxnSpPr>
          <p:nvPr/>
        </p:nvCxnSpPr>
        <p:spPr>
          <a:xfrm flipV="1">
            <a:off x="2399054" y="4448996"/>
            <a:ext cx="350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9" idx="3"/>
            <a:endCxn id="10" idx="1"/>
          </p:cNvCxnSpPr>
          <p:nvPr/>
        </p:nvCxnSpPr>
        <p:spPr>
          <a:xfrm flipV="1">
            <a:off x="4548204" y="4448995"/>
            <a:ext cx="350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0" idx="0"/>
            <a:endCxn id="11" idx="2"/>
          </p:cNvCxnSpPr>
          <p:nvPr/>
        </p:nvCxnSpPr>
        <p:spPr>
          <a:xfrm flipV="1">
            <a:off x="5797962" y="3884318"/>
            <a:ext cx="0" cy="26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3" idx="3"/>
            <a:endCxn id="15" idx="1"/>
          </p:cNvCxnSpPr>
          <p:nvPr/>
        </p:nvCxnSpPr>
        <p:spPr>
          <a:xfrm flipV="1">
            <a:off x="9204156" y="3036550"/>
            <a:ext cx="3816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4" idx="3"/>
            <a:endCxn id="16" idx="1"/>
          </p:cNvCxnSpPr>
          <p:nvPr/>
        </p:nvCxnSpPr>
        <p:spPr>
          <a:xfrm>
            <a:off x="9204156" y="4015877"/>
            <a:ext cx="381650" cy="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5" idx="2"/>
            <a:endCxn id="16" idx="0"/>
          </p:cNvCxnSpPr>
          <p:nvPr/>
        </p:nvCxnSpPr>
        <p:spPr>
          <a:xfrm>
            <a:off x="10485199" y="3340856"/>
            <a:ext cx="0" cy="37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9585805" y="4753301"/>
            <a:ext cx="1798785" cy="5946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Camera pose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6" name="肘形连接符 25"/>
          <p:cNvCxnSpPr>
            <a:stCxn id="5" idx="3"/>
            <a:endCxn id="11" idx="0"/>
          </p:cNvCxnSpPr>
          <p:nvPr/>
        </p:nvCxnSpPr>
        <p:spPr>
          <a:xfrm>
            <a:off x="2391768" y="2638196"/>
            <a:ext cx="3406194" cy="6375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6" idx="2"/>
            <a:endCxn id="25" idx="0"/>
          </p:cNvCxnSpPr>
          <p:nvPr/>
        </p:nvCxnSpPr>
        <p:spPr>
          <a:xfrm flipH="1">
            <a:off x="10485198" y="4320236"/>
            <a:ext cx="1" cy="433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55935" y="1771485"/>
            <a:ext cx="2480166" cy="2244392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55935" y="5234476"/>
            <a:ext cx="656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well localized cameras to help localizing other cameras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4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SLAM &amp; Loose </a:t>
            </a:r>
            <a:r>
              <a:rPr lang="en-US" altLang="zh-CN" dirty="0"/>
              <a:t>coupling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localizer</a:t>
            </a:r>
            <a:endParaRPr lang="zh-CN" altLang="en-US" dirty="0"/>
          </a:p>
        </p:txBody>
      </p:sp>
      <p:sp>
        <p:nvSpPr>
          <p:cNvPr id="5" name="圆角矩形 6">
            <a:extLst>
              <a:ext uri="{FF2B5EF4-FFF2-40B4-BE49-F238E27FC236}">
                <a16:creationId xmlns:a16="http://schemas.microsoft.com/office/drawing/2014/main" id="{65D49308-EB43-479B-9877-3CDDA719E2D4}"/>
              </a:ext>
            </a:extLst>
          </p:cNvPr>
          <p:cNvSpPr/>
          <p:nvPr/>
        </p:nvSpPr>
        <p:spPr>
          <a:xfrm>
            <a:off x="609600" y="1878144"/>
            <a:ext cx="1610016" cy="60398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Database extension results</a:t>
            </a:r>
          </a:p>
        </p:txBody>
      </p:sp>
      <p:sp>
        <p:nvSpPr>
          <p:cNvPr id="6" name="圆角矩形 16">
            <a:extLst>
              <a:ext uri="{FF2B5EF4-FFF2-40B4-BE49-F238E27FC236}">
                <a16:creationId xmlns:a16="http://schemas.microsoft.com/office/drawing/2014/main" id="{AB688FD3-50CB-4463-9748-D510A6E829ED}"/>
              </a:ext>
            </a:extLst>
          </p:cNvPr>
          <p:cNvSpPr/>
          <p:nvPr/>
        </p:nvSpPr>
        <p:spPr>
          <a:xfrm>
            <a:off x="2896125" y="1878144"/>
            <a:ext cx="1675875" cy="59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Localization failed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frame </a:t>
            </a:r>
          </a:p>
        </p:txBody>
      </p:sp>
      <p:sp>
        <p:nvSpPr>
          <p:cNvPr id="7" name="圆角矩形 16">
            <a:extLst>
              <a:ext uri="{FF2B5EF4-FFF2-40B4-BE49-F238E27FC236}">
                <a16:creationId xmlns:a16="http://schemas.microsoft.com/office/drawing/2014/main" id="{AF7675FF-D604-4197-AF8B-6B3E37A22F43}"/>
              </a:ext>
            </a:extLst>
          </p:cNvPr>
          <p:cNvSpPr/>
          <p:nvPr/>
        </p:nvSpPr>
        <p:spPr>
          <a:xfrm>
            <a:off x="2896124" y="3265078"/>
            <a:ext cx="1675875" cy="59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Quaternion &amp; translation </a:t>
            </a:r>
          </a:p>
        </p:txBody>
      </p:sp>
      <p:sp>
        <p:nvSpPr>
          <p:cNvPr id="8" name="圆角矩形 16">
            <a:extLst>
              <a:ext uri="{FF2B5EF4-FFF2-40B4-BE49-F238E27FC236}">
                <a16:creationId xmlns:a16="http://schemas.microsoft.com/office/drawing/2014/main" id="{C3B9E248-9B0A-4DC1-8FCC-1AFFC0481622}"/>
              </a:ext>
            </a:extLst>
          </p:cNvPr>
          <p:cNvSpPr/>
          <p:nvPr/>
        </p:nvSpPr>
        <p:spPr>
          <a:xfrm>
            <a:off x="2896124" y="4652013"/>
            <a:ext cx="1675875" cy="593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Slam tracking</a:t>
            </a:r>
          </a:p>
        </p:txBody>
      </p:sp>
      <p:sp>
        <p:nvSpPr>
          <p:cNvPr id="10" name="圆角矩形 67">
            <a:extLst>
              <a:ext uri="{FF2B5EF4-FFF2-40B4-BE49-F238E27FC236}">
                <a16:creationId xmlns:a16="http://schemas.microsoft.com/office/drawing/2014/main" id="{E1D87550-6D11-45D9-976A-A7D18483C94F}"/>
              </a:ext>
            </a:extLst>
          </p:cNvPr>
          <p:cNvSpPr/>
          <p:nvPr/>
        </p:nvSpPr>
        <p:spPr>
          <a:xfrm>
            <a:off x="5070416" y="4652013"/>
            <a:ext cx="1105677" cy="5935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Final pose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D3EA6E4-9840-40EC-BD87-78CACC77162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219616" y="2174936"/>
            <a:ext cx="676509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2489A9E-8D55-49C4-B84A-3043997516B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734062" y="2471728"/>
            <a:ext cx="1" cy="793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5251DDC-10F8-462A-9942-1640740CFD4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734062" y="3858662"/>
            <a:ext cx="0" cy="793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6E7BD9A-98DF-4027-8F9F-B90EBDA55B59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571999" y="4948805"/>
            <a:ext cx="4984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65BF3E0C-09F3-45DB-8BC3-6B904D49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964" y="3758227"/>
            <a:ext cx="2122502" cy="149823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F9B808-859F-4C04-AB0D-66BA09774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144" y="3726000"/>
            <a:ext cx="1599345" cy="149823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BE2DC94-FB1A-4F89-BCCC-809565267265}"/>
              </a:ext>
            </a:extLst>
          </p:cNvPr>
          <p:cNvSpPr txBox="1"/>
          <p:nvPr/>
        </p:nvSpPr>
        <p:spPr>
          <a:xfrm>
            <a:off x="7214288" y="1060735"/>
            <a:ext cx="2625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Results of ORB-SLAM2</a:t>
            </a:r>
            <a:r>
              <a:rPr lang="en-US" altLang="zh-CN" sz="1400" baseline="30000" dirty="0"/>
              <a:t>[7]</a:t>
            </a:r>
            <a:endParaRPr lang="zh-CN" altLang="en-US" sz="1400" baseline="300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486CB04-AD11-4AD6-A57C-C4575F3B3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965" y="1520607"/>
            <a:ext cx="3869713" cy="20251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629A632-B2EB-4CC6-84F5-C242F551E5E0}"/>
              </a:ext>
            </a:extLst>
          </p:cNvPr>
          <p:cNvSpPr txBox="1"/>
          <p:nvPr/>
        </p:nvSpPr>
        <p:spPr>
          <a:xfrm>
            <a:off x="4233715" y="2657418"/>
            <a:ext cx="154897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Closest </a:t>
            </a:r>
            <a:r>
              <a:rPr lang="en-US" altLang="zh-CN" sz="1200" b="1" dirty="0"/>
              <a:t>successful</a:t>
            </a:r>
            <a:r>
              <a:rPr lang="en-US" altLang="zh-CN" sz="1200" dirty="0"/>
              <a:t> frame</a:t>
            </a:r>
            <a:endParaRPr lang="zh-CN" altLang="en-US" sz="1200" dirty="0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E36A4AA6-A08B-404A-9678-C4FBB1BB04DA}"/>
              </a:ext>
            </a:extLst>
          </p:cNvPr>
          <p:cNvSpPr/>
          <p:nvPr/>
        </p:nvSpPr>
        <p:spPr>
          <a:xfrm rot="3385683">
            <a:off x="4040216" y="2786793"/>
            <a:ext cx="690720" cy="947212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22C495E-F65C-4993-A5A7-2C8A874C5F8D}"/>
              </a:ext>
            </a:extLst>
          </p:cNvPr>
          <p:cNvSpPr txBox="1"/>
          <p:nvPr/>
        </p:nvSpPr>
        <p:spPr>
          <a:xfrm>
            <a:off x="194132" y="5830236"/>
            <a:ext cx="762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slam getting positional relationship to help re-localize failed cases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8BE3F72-F585-4EAE-A389-82C165FA082A}"/>
              </a:ext>
            </a:extLst>
          </p:cNvPr>
          <p:cNvSpPr/>
          <p:nvPr/>
        </p:nvSpPr>
        <p:spPr>
          <a:xfrm>
            <a:off x="66792" y="6508170"/>
            <a:ext cx="119294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[7] Raúl Mur-</a:t>
            </a:r>
            <a:r>
              <a:rPr lang="en-US" altLang="zh-CN" sz="900" dirty="0" err="1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Artal</a:t>
            </a:r>
            <a:r>
              <a:rPr lang="en-US" altLang="zh-CN" sz="9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Juan D. </a:t>
            </a:r>
            <a:r>
              <a:rPr lang="en-US" altLang="zh-CN" sz="900" dirty="0" err="1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Tardós</a:t>
            </a:r>
            <a:r>
              <a:rPr lang="en-US" altLang="zh-CN" sz="9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ORB-SLAM2: an Open-Source SLAM System for Monocular, Stereo and RGB-D Cameras. </a:t>
            </a:r>
            <a:r>
              <a:rPr lang="en-US" altLang="zh-CN" sz="900" i="1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IEEE Transactions on Robotics,</a:t>
            </a:r>
            <a:r>
              <a:rPr lang="en-US" altLang="zh-CN" sz="9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vol. 33, no. 5, pp. 1255-1262, 2017.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38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CE17F-F08A-4FEF-B34F-20B8AB02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74218"/>
            <a:ext cx="10972800" cy="603984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98FB4A-A459-4D16-85AB-4F817A89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4338371"/>
            <a:ext cx="11087100" cy="15089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C49745B-E835-4EE9-8561-CAD3358D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" y="734109"/>
            <a:ext cx="11334752" cy="275309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18DF9D-8755-4073-B941-49ED129EC78A}"/>
              </a:ext>
            </a:extLst>
          </p:cNvPr>
          <p:cNvSpPr/>
          <p:nvPr/>
        </p:nvSpPr>
        <p:spPr>
          <a:xfrm>
            <a:off x="514350" y="3543107"/>
            <a:ext cx="3089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36A38"/>
                </a:solidFill>
              </a:rPr>
              <a:t>After adding sequential localizer</a:t>
            </a:r>
            <a:endParaRPr lang="zh-CN" altLang="en-US" sz="1600" dirty="0">
              <a:solidFill>
                <a:srgbClr val="036A38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781307-CB96-401D-AF59-83C0F56B86AC}"/>
              </a:ext>
            </a:extLst>
          </p:cNvPr>
          <p:cNvSpPr txBox="1"/>
          <p:nvPr/>
        </p:nvSpPr>
        <p:spPr>
          <a:xfrm>
            <a:off x="428624" y="741365"/>
            <a:ext cx="6257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Countryside – RLOCS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261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CE17F-F08A-4FEF-B34F-20B8AB023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74218"/>
            <a:ext cx="10972800" cy="603984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95B9FE-30F7-4BC3-9941-0B17F4B9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6" y="2078706"/>
            <a:ext cx="5374075" cy="36228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9F1077-D02B-4CF1-B186-7F148375469A}"/>
              </a:ext>
            </a:extLst>
          </p:cNvPr>
          <p:cNvSpPr txBox="1"/>
          <p:nvPr/>
        </p:nvSpPr>
        <p:spPr>
          <a:xfrm>
            <a:off x="386459" y="1172615"/>
            <a:ext cx="1489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Neighborhood</a:t>
            </a:r>
            <a:endParaRPr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1ABA19-7F3A-470E-88B4-B795EE56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8706"/>
            <a:ext cx="5245786" cy="38004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5BACDF7-AF97-4BEF-BC8A-66EC814A11C8}"/>
              </a:ext>
            </a:extLst>
          </p:cNvPr>
          <p:cNvSpPr txBox="1"/>
          <p:nvPr/>
        </p:nvSpPr>
        <p:spPr>
          <a:xfrm>
            <a:off x="6000750" y="1172615"/>
            <a:ext cx="1489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Oldtown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577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8165</TotalTime>
  <Words>633</Words>
  <Application>Microsoft Office PowerPoint</Application>
  <PresentationFormat>宽屏</PresentationFormat>
  <Paragraphs>136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FZLanTingHeiS-DB1-GB</vt:lpstr>
      <vt:lpstr>FZLanTingHeiS-EL-GB</vt:lpstr>
      <vt:lpstr>FZLanTingHeiS-M-GB</vt:lpstr>
      <vt:lpstr>FZLTZCHJW--GB1-0</vt:lpstr>
      <vt:lpstr>Helvetica Neue</vt:lpstr>
      <vt:lpstr>Helvetica Neue Medium</vt:lpstr>
      <vt:lpstr>Myriad Pro</vt:lpstr>
      <vt:lpstr>等线</vt:lpstr>
      <vt:lpstr>方正兰亭纤黑_GBK</vt:lpstr>
      <vt:lpstr>方正兰亭中粗黑_GBK</vt:lpstr>
      <vt:lpstr>黑体</vt:lpstr>
      <vt:lpstr>Arial</vt:lpstr>
      <vt:lpstr>Wingdings</vt:lpstr>
      <vt:lpstr>Office Theme</vt:lpstr>
      <vt:lpstr>NAME </vt:lpstr>
      <vt:lpstr>Overall pipeline</vt:lpstr>
      <vt:lpstr>RLOCS-Mapping</vt:lpstr>
      <vt:lpstr>RLOCS-Localization</vt:lpstr>
      <vt:lpstr>Sequential localizer</vt:lpstr>
      <vt:lpstr>Sequential localizer</vt:lpstr>
      <vt:lpstr>Sequential localizer</vt:lpstr>
      <vt:lpstr>Results</vt:lpstr>
      <vt:lpstr>Results</vt:lpstr>
      <vt:lpstr>Summary and outlook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徐佳飞</cp:lastModifiedBy>
  <cp:revision>285</cp:revision>
  <dcterms:created xsi:type="dcterms:W3CDTF">2021-05-18T01:44:22Z</dcterms:created>
  <dcterms:modified xsi:type="dcterms:W3CDTF">2021-10-09T10:39:46Z</dcterms:modified>
</cp:coreProperties>
</file>